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27"/>
  </p:notesMasterIdLst>
  <p:sldIdLst>
    <p:sldId id="256" r:id="rId3"/>
    <p:sldId id="279" r:id="rId4"/>
    <p:sldId id="291" r:id="rId5"/>
    <p:sldId id="285" r:id="rId6"/>
    <p:sldId id="272" r:id="rId7"/>
    <p:sldId id="282" r:id="rId8"/>
    <p:sldId id="281" r:id="rId9"/>
    <p:sldId id="275" r:id="rId10"/>
    <p:sldId id="274" r:id="rId11"/>
    <p:sldId id="283" r:id="rId12"/>
    <p:sldId id="277" r:id="rId13"/>
    <p:sldId id="278" r:id="rId14"/>
    <p:sldId id="267" r:id="rId15"/>
    <p:sldId id="269" r:id="rId16"/>
    <p:sldId id="290" r:id="rId17"/>
    <p:sldId id="292" r:id="rId18"/>
    <p:sldId id="259" r:id="rId19"/>
    <p:sldId id="286" r:id="rId20"/>
    <p:sldId id="260" r:id="rId21"/>
    <p:sldId id="287" r:id="rId22"/>
    <p:sldId id="288" r:id="rId23"/>
    <p:sldId id="293" r:id="rId24"/>
    <p:sldId id="294" r:id="rId25"/>
    <p:sldId id="295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 Santner" initials="CS" lastIdx="4" clrIdx="0">
    <p:extLst>
      <p:ext uri="{19B8F6BF-5375-455C-9EA6-DF929625EA0E}">
        <p15:presenceInfo xmlns:p15="http://schemas.microsoft.com/office/powerpoint/2012/main" userId="Christa Sant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27" autoAdjust="0"/>
  </p:normalViewPr>
  <p:slideViewPr>
    <p:cSldViewPr snapToGrid="0">
      <p:cViewPr varScale="1">
        <p:scale>
          <a:sx n="111" d="100"/>
          <a:sy n="111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0-06-17T10:01:26.5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6332 12559 0,'0'-35'344,"0"17"-329,-17 0 63,-1 18-46,0 0-17,18-17 1,-17 17 15,-18 0-15,17-18-1,0 18-15,1 0 32,-36-18 15,0 18-32,-106-35 1,-88 0-1,88 0 1,142 17 0,-19 0 46,-16 18-46,-1 0-16,0 0 15,17 0 48,19 0-47,-1 0-1,-17-35 1,17 35-1,-35 0 32,36 0-47,-19 0 16,-34 0 0,52 0-1,1 0 63,-1 0-62,-17 0 62,17 18-62,0-18 15,-17 0-15,17 0-1,1 0-15,-18 0 16,-1 17 15,1-17 16,0 18-31,-1 17-1,19-35 1,-1 18-1,-17-18 17,35 18-17,-35-18 1,-36 35 0,36-35-1,-1 0 1,36 17 78,-17 1-63,-18 0 0,17 17-15,0-17-16,1-1 15,-36 36 1,53-35 0,-18 17 30,-17 0-30,-36 36 0,54-18 15,-1-36-15,0 19 46,18-19-62,-35 19 16,35 52-1,0-70 1,-18-1 0,18 36 30,0-35-46,0 52 16,0-52 0,0 17 15,0-17 0,0 35-15,0 53-1,0-18 1,36-18 0,-36-52-1,17 0 17,1 17-32,35 35 15,35 54 1,0-1-1,-88-105 48,36 17-47,-19-17-1,36 70 1,-35-70-16,35 35 15,-36-18-15,1-17 79,0-1-64,-1 19-15,1-36 16,-1 52-1,19-52 1,-36 18 47,35 0-48,36 17 1,17-17-1,-18 52 1,-17-70 0,-17 0-1,-19 0 1,36 0 0,18 18-1,34-18 1,-52 0-1,-35 0-15,35 0 16,-35 0 0,35 0 15,17 35-15,71-35-1,-53 18 1,18-18-1,-35 0 1,-36 35 0,0-35-1,-17 0 1,88 0 0,-89 0-16,72 0 15,-72 0 1,19 0-16,-1 0 15,-18 0 17,19 0-17,87 0 1,-70 0 0,35-18-1,-52 18 1,34 0-1,1 0 1,35-17 0,-18-19-16,35 36 15,-70-35 1,-18 35-16,1-17 16,17 17-1,35-36 1,-53 36-1,106-17 1,-53 17 0,-35-18 15,-35 0-15,0 1-1,17 17 1,0-18-16,106-52 15,-123 70-15,17-53 16,0 53 0,-17-36-1,-18 19 1,18 17 0,35-53-1,-18 0 1,35 35-1,-52-17 1,0 35 62,-18-18-62,17 1-16,19-1 31,-19-17-15,1 35 15,-18-36-31,18 19 16,-18-1-1,0-17 1,0 17-1,0 1 32,0-19-31,0 1 0,0 17-1,0-17 48,0 0-48,-18 17 1,18 1-16,0-1 16,-18 18-16,1-18 15,-1 1 63,18-1-78,-18-53 16,18 54 0,-35-1-1,17-17 1,1 0 46,-1 17-62,1 0 16,-1-17-16,0 17 62,-35 1-46,53-36-16,-53-18 31,53 18-15,0 36 0,-17-18 30,-1 17-46,1-35 16,-19 18 0,19-18-1,17 35 1,0-17 15,-18 35-15,-17-35-16,-18-54 15,0-16 1,35 69 15,18 19 110,-17 17-110,-1-36-15,-17 19-16,17-19 15,0 36-15,1-17 16,-19 17 109,19 0-78,-1 0-47,1 0 16,-19 0-16,-17-18 15,0 18 1,-17 0-1,52 0 1,1 0 15,-1 0 16,-17 0-31,-1-35-16,1 35 15,17 0 1,-34 0 62,16 0-62,1-18-16,-53 18 15,17-17 1,54-1 15,-36 18-15,17 0 0,19 0-1,-1-18 1,1 18 140,-1 0-140,0 0-1,-17 0 1,17 0 0,-17 0-1,-18 0 1,-17 0-1,70 18 1,-18-18 62,-35 0-78,18 18 16,17-18-16,0 17 15,-17-17-15,18 0 63,-1 18 156,18 17-204,-35-17 1,-36 17 0,18-17-1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0-06-17T10:01:28.0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8396 15575 0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0-06-17T10:01:30.4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8396 15575 0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0-06-17T10:01:31.8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8396 15575 0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0-06-17T10:01:32.4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8396 15575 0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0-06-17T10:08:25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22190 17074 0,'-18'0'94,"0"0"-79,1-17 1,-1 17 0,-35-18-1,-35 18 1,-71 0 0,106-17-1,0 17 1,36 0-1,-1 0 32,-17 0-31,17 0 0,1 0-1,-1 0-15,-35 0 31,35 0-15,-17 0-16,18 0 16,-89-36-1,0 36 1,-35 0 0,35 0-1,53 0 1,35 0 31,1 0-32,-1 0-15,-35 0 16,36 0 0,-1 0 15,18-17-16,-35 17 1,-36 0 0,-35 0-1,0 0 1,1-18 0,69 0-1,36 1 16,-35 17-15,17 0-16,-52 0 16,17 0-1,35 0 1,1 0 31,-36 0-32,0 0 1,-35 0 0,-71 0-1,53 0 1,71 0 0,-1 0-1,19 0 1,-1 0-1,-52 0 1,-1 0 0,36 17-1,17-17 1,1 18 0,-36 17-1,0-35 16,-53 53-15,18 0 0,35-35-16,35-18 15,0 17 1,1 19 15,-18-19-15,35 19-1,-18-19 1,-17 18 0,17-17-1,-17 0 1,17 35 0,-17 17-1,17-70 1,18 36-1,-17-19-15,17 1 16,0-1 0,0 1-1,0 17 1,0 1 0,0-19-1,0 36 1,0 0-1,0-35 1,0-1 0,0 19-1,0-19-15,52 36 16,-52-35 0,18-1-16,-18 19 15,35-1 16,-17 0-15,0-17 0,17 0 15,-17 17-15,-1 0-16,18-17 15,1-1 1,-36 1-1,17 0 1,19-1-16,-19-17 16,1 36-1,17-36 1,-17 17-16,17 1 16,0 17-1,18-17 16,0 17-15,18-17 0,-1-1-1,-34 1 1,-1 0 0,18-1-16,0 19 15,0-36-15,-18 17 16,0-17-1,-17 0 1,35 0 0,0 35-1,35-35 1,18 36 0,-18-19 15,-35-17-16,0 18 1,-36-18-16,36 0 16,18 18-1,35-18 1,52 35 0,-52-35-1,-35 0 1,-1 0-1,19 35 1,16-35 0,1 0-1,0 0 1,-53 0 0,-35 0 15,17 0-16,0 0 1,18 0 0,53 0-1,-71 0 1,18 0 0,-35 0-1,17 0 1,71 0-1,0 18 1,0 17 0,-36-35-1,-35 0-15,1 0 16,17 0 0,17 0-1,36 18-15,70 35 31,36-53-15,-124 0 0,-35 0-1,0 0 1,18 0 0,17 0-1,18 0 1,35 0-1,-124 0-15,19 0 16,-1 0 0,-17 0-16,34 0 15,54 0 1,35 0 0,36 0-1,-36 0 16,-88 0-15,-18 0 0,-17 0-1,-1 0 1,36 0 0,36 0-1,-72 0 1,36-18-1,-18 18 1,71-18 0,-18-17-1,53 18 1,-35 17 0,-17-36 15,-54 19-16,0 17 1,-17 0 0,17-18-1,-17 0 1,35 1 0,-18-1-1,0 0 1,-35 1-1,35 17 1,36 0 0,52 0-1,-34-18 1,-36-17 0,-36 35-1,18 0 1,-17 0-1,0 0 1,17-18 0,0 18-1,53 0 1,-70-17 0,35 17-1,53 0 1,0 0-1,0 0 1,-18-71 0,-71 53-1,36 18 1,-35 0 31,35-35-32,17 17 1,19-17 0,-37 18-1,-34-1 1,0 18 0,35 0-1,0-18 1,-18-17-1,18 0-15,53 35 16,-106-18 0,17 0-16,19 18 47,-36-17-32,35-1 1,-35 1-1,17-19 1,-17 1 0,0 17 15,0-35-15,0 0-1,0 18 1,0-18 93,-17 36-109,-1 17 16,1-36-1,-1 1 1,0 35 31,1-18-31,-1 18-1,0-35 1,-17 18 46,17-19-46,-34-17 0,16 53-16,-34-53 31,34 53 0,-17-35 0,36 18-15,-36-19 0,0 19-1,35 17 1,1-18-1,-19 18 1,19 0 0,-54-35-1,36 35-15,0-18 16,-1 18 0,19 0-16,-18 0 31,-18-18-16,17 1 1,-52 17 0,0-18-1,17 18 1,1 0 0,17-35-1,-18 35 1,18-18-1,18 18 1,-53 0 0,0 0-1,0-17 1,-18 17 0,35-18 15,71 0-16,-70 18 1,-54-17 0,18 17-1,0 0 1,-35-36 0,106 36-16,0-35 15,0 35 1,17 0 15,0 0-31,-70 0 16,18-18-1,-1 18 1,-17 0 0,52 0 15,19-17-16,-54 17 1,-17 0 0,35 0-16,-53 0 15,71-18-15,17 1 16,1 17 0,-18 0-1,-54 0 1,-17-18-1,-35 18 1,71 0 0,17 0-1,35-35 1,-17 35 0,17 0 15,1 0-16,-1 0 1,-17 0 0,17 0-1,-35-18 1,0 18 0,-17 0-1,34 0 1,1 0-1,0 0 1,0 0 0,17 0-1,0 0 1,1 0 0,-19 0 77,1 0-93,0 0 16,17 0-16,1 0 16,-36 0-1,35 0 95,0 0-95,-17 0 1,18 0-1,-1 0 1,-17 0 0,17 0-1,0 0 1,-35 0 0,36 0-16,-19 0 15,19 0 1,-1 0-1,1 0 1,-36 0-16,17 0 16,19 0-1,-1 0 79,0 0-78,1 0-1,-36 0 407,35 0-391,1 18-15,-1-18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" units="cm"/>
          <inkml:channel name="Y" type="integer" max="864" units="cm"/>
          <inkml:channel name="T" type="integer" max="2.14748E9" units="dev"/>
        </inkml:traceFormat>
        <inkml:channelProperties>
          <inkml:channelProperty channel="X" name="resolution" value="44.65116" units="1/cm"/>
          <inkml:channelProperty channel="Y" name="resolution" value="44.53608" units="1/cm"/>
          <inkml:channelProperty channel="T" name="resolution" value="1" units="1/dev"/>
        </inkml:channelProperties>
      </inkml:inkSource>
      <inkml:timestamp xml:id="ts0" timeString="2020-06-14T11:48:28.9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17886 7549 0,'0'18'125,"-71"-18"-109,1-53-1,-1-17 1,1 70-1,-36-71 1,0 71 0,18-70-1,35 70 1,18 0-16,-71-18 31,35 18-15,1 0-1,34-18 1,1 18 47,35 0-48,-70 0 1,-1 0-1,36 18-15,-89 0 32,36 17-17,-35 0 1,70-35 0,35 0-1,-35 0 16,35 0-15,-105 35 0,105-35-1,-105 18 17,105-18-17,1 0 1,-89 53-1,70-35 1,-87-1 0,52 36-1,19-53 1,52 0 15,-36 0-15,-87 18-1,-1 52 1,-34-70 0,105 0-1,35 36 1,18-19 31,-18 1-32,-35 17 1,1 0-16,16-35 31,1 36-15,35-36 0,-18 35-1,-35 0 1,53 36 15,-17-36-31,17 0 16,0 1-1,0 17 17,0-36-17,0 36 1,0 18-1,0-54 17,0 124-1,0-88-15,0-35-1,17 17 1,-17 1-1,53-1 1,-53 0 0,18 36 46,53-18-46,-71-36-1,52 54 1,19-18 0,-53-36-1,35 54 1,17-18 15,1-36-15,-18 54-1,52 0 1,-52-19 0,0-52-1,-17 53 1,16-35 15,1 0-31,18 17 16,-36-17-1,18-1 1,-35-17 0,-18 0-16,123 53 31,-105-53-15,35 0-16,-36 0 31,36 18-31,-35-18 31,53 0-15,-1 70-1,1-70-15,70 36 32,-88-36-17,0 35 1,-18-35-16,88 70 31,-52-70-15,-18 36-1,17-1 1,36-35 0,35 71-1,-70-36 1,70-18-1,-70 1 1,-36 17 0,53-17-1,-17 0 1,-1-18 0,-52 35-1,35-17 1,0-18-1,-36 0 1,195 17 15,-142-17-15,72 53 0,-54-35-1,35-18 1,-70 0-1,18 0 1,-54 0 0,1 0 46,35 0-46,-35 0 31,34 0-32,37 0 17,-36 0-17,-36 0 48,54 0-48,-36 0 1,106 0 0,-53 0-1,1 0 1,-19 0-1,-17 0 1,0 0 0,-35 0-16,105-18 31,-105 18-15,35-18-1,-18-17 63,88 0-62,-105 0 15,17 35-15,71-36-1,35-69 1,-88 87 0,0 0-1,-18-17 48,1 35-48,-1-35 1,-35 35 0,70-53 31,-34 35-16,-1 18-16,0-35 1,1 0 47,34-1-48,-70 36 1,53-17 62,-35-36-62,-18 53-1,0-71 63,53 71-62,-36-17 93,-17 17-15,35-18-78,54-17-1,-72 35 17,19 0 46,34-18-63,-52 0 1,-1 18 78,36-35-79,-35 35 1,17-18 0,1 1 15,-1-36-16,-18 35 1,-17-17 0,18-36-1,-18 54 1,35-1 0,-17-17-1,-18 17 1,18-52-1,-18 52 17,35-105-17,-35 105-15,18-35 32,-1 0-17,-17 18 1,53-89-1,-35 54 1,-18-1 15,0 18-15,0-17 0,0 34-1,0 1 1,0 0 15,0 0 63,0 17-63,0-35-15,0 53-1,0-70 1,0-1 15,0 36-15,0-18 62,0 0-62,-71 35-1,1-35 48,-1 36-48,71-1 1,-35 18 0,0-35-1,-36-1 1,53 36-1,-35 0 1,-35-35 0,18 18 15,-1-1-15,18 18 15,-35-35-16,-35 35 17,105-36-17,-35 1 1,53 35 46,-106-18-46,53 18 0,36 0-1,-19 0 32,19-17-31,-72-18-1,-52 17 1,0 0-16,35-17 31,36 35-15,70-18 0,-35 18-1,-1 0 1,-34 0-1,52 0 1,-105-17 0,52 17-1,1-71 1,34 71 0,1 0-1,35 0 1,-71-35 15,1 35-31,52 0 16,-105 0-16,87 0 31,-69 0-15,87 0-1,-70 0 1,-18-18-1,18 1 1,-36 17 0,36 0 15,-35 0 16,52 0-32,1 0 1,52 0 0,-35 0-1,35 0 1,-35 0 15,18 0 94,0 0-109,0 0-1,-36 0 64,18 0-64,0 17 1,18-17 31,-36 53-32,36-53 1,-35 0 15,-1 0-15,36 0-1,-18 0 1,35 18 0,-17-1 77,35-17-61,-35 0-17,-36 0 1,36 0 46,35 0-46,-18 0 0,18 36 265,-53-36 266,18 0-532,-36 0 1,-34 0 0,-1 0 124,70 35-124,-105-35 0,53 35-1,18-17 1,-19-18-1,-16 18 1,34-18 0,0 35 15,71-35-31,-17 35 16,-71-35 15,52 0 0,1 0-15,0 0-1,17 53 1,-35-35 0,-35 17-1,-35 35 1,34-34-1,1-36 1,35 35 0,0 0-1,-17-35 1,34 36 0,1-19-1,-35 1 79,70-18-78,-71 53-1,36 0 1,-18-53-1,35 35 17,-17 0-17,-36 1 1,54 16 0,17-34-1,-53 35 1,35 18-1,-35-1 17,53-52-17,0 17 1,-17 53 0,17-35-1,0-35 1,0-1 31,0 54-32,17-18 1,19 35 0,-19-17-1,1-18 1,17-36-16,0 54 31,18-1-15,-35-34-1,53-1 1,-19 18 0,19-36-1,0 36 1,-1 0-1,18 18 1,-88-71 0,53 17-1,18-17 17,-1 71-17,54-18 1,-18 17-16,17-34 31,-35 17-15,53 35-1,-35-53 1,-18-17 0,71 35-1,-53-18 1,-35-35-1,-36 71 1,35-71 0,1 0-1,105 35 1,-70 0 0,106 0 15,-89 1-31,36-1 15,-106-35 1,18 0 0,-19 0-1,-16 0-15,34 18 16,54-1 15,-1-17-15,36 35-1,-71-35 1,-17 0 15,-71 0-15,141 0 15,-35 0-15,70 0-1,-35 0 1,0 0 0,-70 0-1,-18 0 1,17 0 0,89 0 15,-88 0-16,-1 0 1,-35 0 0,1 0-1,34 0 1,54-35 0,70-35-1,-18 70 1,-105-18-1,-18 18 1,35 0 0,-35-53-1,-36 53 1,36 0 46,-35 0-46,35 0 15,-35-18-15,87 1 0,-69-18-1,-1 35 16,0-18 1,36 0-17,-1-35 1,-34 0 46,-1 53-46,-35 0 0,106-35-1,0-71 17,-71 106-32,0-17 31,18-54-16,0 18 1,-18-17 15,0 52-15,-17 0 0,0 18-1,-18-35 1,53-35-1,-36 34 17,-17-17-1,36-35-15,-36 53 15,0 35-31,0-18 78,17-105-62,1 52 77,-18 36-77,0 0 0,0 35-1,0-71 63,0 36-62,0-18 0,0 0-1,0 35 1,0 1-1,0-19 17,0 36-32,0-17 15,0-54 1,0 54 0,0-19 62,0 19-63,0-36 17,0 53-17,0-36 1,0 1-1,-18-71 79,18 71-63,0 0-15,0 0 47,-53-1-48,53 1 1,0 17 31,-17-35-32,17 53 1,-53-70 0,35 70 109,0-35-110,18-1 1,-35 36 15,18 0-15,-1-17-1,-53-1 1,1-17 0,70 35-1,-35-36 63,-71 36-62,70 0 0,-105-35-1,35 18 1,36-1-1,35 18 17,-106-35-17,123 35 1,-35 0 0,-35 0-1,-36-36 16,54 1-15,-1 35 0,54 0-1,-54 0 1,18-18 31,18 18-32,-18 0 1,-106-52 0,89 52-1,-1-18 17,-35 0-17,106 18 1,-35 0-1,0-35 1,-54 35 0,-34-18-1,17 18 1,-17-17 0,70-36-1,-18 53 1,71 0-1,-70 0 17,-1-18-32,-88 18 15,142 0 1,-54 0 0,36 0-1,17 0-15,-35 0 16,-17-35 15,52 35-15,-35 0-1,-17 0 1,34 0 0,1 0-1,35 0 1,-35 0 15,0 0-15,35 0-1,-71 0 1,-70 0 0,141 0-1,-18 0 95,-35 0 140,-17 0-235,34 0 1,-16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0BED8-E4A1-49E8-B15B-6357B53C82DC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967E1-9C80-4E48-AD33-569836010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14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67E1-9C80-4E48-AD33-5698360106C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12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0000" y="2808000"/>
            <a:ext cx="5875200" cy="9258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>
              <a:buFontTx/>
              <a:buNone/>
              <a:defRPr sz="2800" b="0" i="0">
                <a:solidFill>
                  <a:srgbClr val="B12536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</a:lstStyle>
          <a:p>
            <a:pPr lvl="0"/>
            <a:r>
              <a:rPr lang="de-AT" dirty="0" smtClean="0"/>
              <a:t>DAS IST DER TITEL DER PRÄSENTATION.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40000" y="3744000"/>
            <a:ext cx="5892800" cy="294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600" b="0" i="0">
                <a:solidFill>
                  <a:schemeClr val="tx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</a:lstStyle>
          <a:p>
            <a:pPr lvl="0"/>
            <a:r>
              <a:rPr lang="de-AT" dirty="0" smtClean="0"/>
              <a:t>BFI Salzburg, 00.00.2013</a:t>
            </a:r>
          </a:p>
        </p:txBody>
      </p:sp>
    </p:spTree>
    <p:extLst>
      <p:ext uri="{BB962C8B-B14F-4D97-AF65-F5344CB8AC3E}">
        <p14:creationId xmlns:p14="http://schemas.microsoft.com/office/powerpoint/2010/main" val="220502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07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924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75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207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82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85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557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78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827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57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7725109" y="2579668"/>
            <a:ext cx="3399232" cy="3696664"/>
          </a:xfrm>
          <a:prstGeom prst="rect">
            <a:avLst/>
          </a:prstGeom>
          <a:solidFill>
            <a:schemeClr val="bg2"/>
          </a:solidFill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0107" y="2808000"/>
            <a:ext cx="6785093" cy="9258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>
              <a:buFontTx/>
              <a:buNone/>
              <a:defRPr sz="2800" b="0" i="0">
                <a:solidFill>
                  <a:srgbClr val="B12536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</a:lstStyle>
          <a:p>
            <a:pPr lvl="0"/>
            <a:r>
              <a:rPr lang="de-AT" dirty="0" smtClean="0"/>
              <a:t>DAS IST DER TITEL DER PRÄSENTATION.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27381" y="3744000"/>
            <a:ext cx="6805419" cy="22860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buFontTx/>
              <a:buNone/>
              <a:defRPr sz="1600" b="0" i="0">
                <a:solidFill>
                  <a:schemeClr val="tx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09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58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369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83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948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36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764000"/>
            <a:ext cx="10369152" cy="52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2400" b="0" i="0">
                <a:solidFill>
                  <a:srgbClr val="B12536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</a:lstStyle>
          <a:p>
            <a:pPr lvl="0"/>
            <a:r>
              <a:rPr lang="de-AT" dirty="0" smtClean="0"/>
              <a:t>DAS IST EINE SEHR SCHÖNE HEADLINE.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7200"/>
            <a:ext cx="82296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>
                <a:solidFill>
                  <a:schemeClr val="bg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</a:lstStyle>
          <a:p>
            <a:pPr lvl="0"/>
            <a:r>
              <a:rPr lang="de-AT" dirty="0" smtClean="0"/>
              <a:t>DAS IST EINE HEADLINE</a:t>
            </a:r>
          </a:p>
        </p:txBody>
      </p:sp>
      <p:sp>
        <p:nvSpPr>
          <p:cNvPr id="7" name="Inhaltsplatzhalter 12"/>
          <p:cNvSpPr>
            <a:spLocks noGrp="1"/>
          </p:cNvSpPr>
          <p:nvPr>
            <p:ph sz="quarter" idx="15"/>
          </p:nvPr>
        </p:nvSpPr>
        <p:spPr>
          <a:xfrm>
            <a:off x="719403" y="2514600"/>
            <a:ext cx="10369152" cy="40386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buClr>
                <a:srgbClr val="C00000"/>
              </a:buClr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  <a:lvl2pPr marL="536575" indent="-273050">
              <a:buClr>
                <a:srgbClr val="B12536"/>
              </a:buClr>
              <a:buFont typeface="Symbol" charset="2"/>
              <a:buChar char="-"/>
              <a:defRPr sz="1800" b="0" i="0">
                <a:solidFill>
                  <a:schemeClr val="tx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2pPr>
            <a:lvl3pPr marL="808038" indent="-241300">
              <a:buClr>
                <a:srgbClr val="B12536"/>
              </a:buClr>
              <a:buSzPct val="100000"/>
              <a:buFont typeface="Symbol" charset="2"/>
              <a:buChar char="-"/>
              <a:defRPr sz="1600" b="0" i="0">
                <a:solidFill>
                  <a:schemeClr val="tx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35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7720221" y="2574352"/>
            <a:ext cx="3409008" cy="3707296"/>
          </a:xfrm>
          <a:prstGeom prst="rect">
            <a:avLst/>
          </a:prstGeom>
          <a:solidFill>
            <a:schemeClr val="bg2"/>
          </a:solidFill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764000"/>
            <a:ext cx="10464565" cy="52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2400" b="0" i="0">
                <a:solidFill>
                  <a:srgbClr val="B12536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</a:lstStyle>
          <a:p>
            <a:pPr lvl="0"/>
            <a:r>
              <a:rPr lang="de-AT" dirty="0" smtClean="0"/>
              <a:t>DAS IST EINE SEHR SCHÖNE HEADLINE.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7200"/>
            <a:ext cx="82296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>
                <a:solidFill>
                  <a:schemeClr val="bg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</a:lstStyle>
          <a:p>
            <a:pPr lvl="0"/>
            <a:r>
              <a:rPr lang="de-AT" dirty="0" smtClean="0"/>
              <a:t>DAS IST EINE HEADLINE</a:t>
            </a:r>
          </a:p>
        </p:txBody>
      </p:sp>
      <p:sp>
        <p:nvSpPr>
          <p:cNvPr id="7" name="Inhaltsplatzhalter 12"/>
          <p:cNvSpPr>
            <a:spLocks noGrp="1"/>
          </p:cNvSpPr>
          <p:nvPr>
            <p:ph sz="quarter" idx="15"/>
          </p:nvPr>
        </p:nvSpPr>
        <p:spPr>
          <a:xfrm>
            <a:off x="719403" y="2514600"/>
            <a:ext cx="6595797" cy="40386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buClr>
                <a:srgbClr val="C00000"/>
              </a:buClr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  <a:lvl2pPr marL="536575" indent="-273050">
              <a:buClr>
                <a:srgbClr val="B12536"/>
              </a:buClr>
              <a:buFont typeface="Symbol" charset="2"/>
              <a:buChar char="-"/>
              <a:defRPr sz="1800" b="0" i="0">
                <a:solidFill>
                  <a:schemeClr val="tx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2pPr>
            <a:lvl3pPr marL="714375" indent="-241300">
              <a:buClr>
                <a:srgbClr val="B12536"/>
              </a:buClr>
              <a:buSzPct val="100000"/>
              <a:buFont typeface="Symbol" charset="2"/>
              <a:buChar char="-"/>
              <a:defRPr sz="1600" b="0" i="0">
                <a:solidFill>
                  <a:schemeClr val="tx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69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8184544" y="4445469"/>
            <a:ext cx="2808000" cy="1440000"/>
          </a:xfrm>
          <a:prstGeom prst="rect">
            <a:avLst/>
          </a:prstGeom>
          <a:solidFill>
            <a:schemeClr val="bg2"/>
          </a:solidFill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1"/>
          </p:nvPr>
        </p:nvSpPr>
        <p:spPr>
          <a:xfrm>
            <a:off x="8184544" y="2514600"/>
            <a:ext cx="2808000" cy="1580400"/>
          </a:xfrm>
          <a:prstGeom prst="rect">
            <a:avLst/>
          </a:prstGeom>
          <a:solidFill>
            <a:schemeClr val="bg2"/>
          </a:solidFill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64000"/>
            <a:ext cx="10272544" cy="52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2400" b="0" i="0">
                <a:solidFill>
                  <a:srgbClr val="B12536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</a:lstStyle>
          <a:p>
            <a:pPr lvl="0"/>
            <a:r>
              <a:rPr lang="de-AT" dirty="0" smtClean="0"/>
              <a:t>DAS IST EINE SEHR SCHÖNE HEADLINE.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57200"/>
            <a:ext cx="82296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>
                <a:solidFill>
                  <a:srgbClr val="FFFFFF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</a:lstStyle>
          <a:p>
            <a:pPr lvl="0"/>
            <a:r>
              <a:rPr lang="de-AT" dirty="0" smtClean="0"/>
              <a:t>DAS IST EINE HEADLINE</a:t>
            </a:r>
          </a:p>
        </p:txBody>
      </p:sp>
      <p:sp>
        <p:nvSpPr>
          <p:cNvPr id="11" name="Inhaltsplatzhalter 12"/>
          <p:cNvSpPr>
            <a:spLocks noGrp="1"/>
          </p:cNvSpPr>
          <p:nvPr>
            <p:ph sz="quarter" idx="15"/>
          </p:nvPr>
        </p:nvSpPr>
        <p:spPr>
          <a:xfrm>
            <a:off x="719403" y="2514600"/>
            <a:ext cx="7290855" cy="40386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buClr>
                <a:srgbClr val="C00000"/>
              </a:buClr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  <a:lvl2pPr marL="536575" indent="-273050">
              <a:buClr>
                <a:srgbClr val="B12536"/>
              </a:buClr>
              <a:buFont typeface="Symbol" charset="2"/>
              <a:buChar char="-"/>
              <a:defRPr sz="1800" b="0" i="0">
                <a:solidFill>
                  <a:schemeClr val="tx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2pPr>
            <a:lvl3pPr marL="714375" indent="-241300">
              <a:buClr>
                <a:srgbClr val="B12536"/>
              </a:buClr>
              <a:buSzPct val="100000"/>
              <a:buFont typeface="Symbol" charset="2"/>
              <a:buChar char="-"/>
              <a:defRPr sz="1600" b="0" i="0">
                <a:solidFill>
                  <a:schemeClr val="tx1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6185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40000" y="2808000"/>
            <a:ext cx="9648555" cy="18402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buFontTx/>
              <a:buNone/>
              <a:defRPr sz="2800" b="0" i="0">
                <a:solidFill>
                  <a:srgbClr val="B12536"/>
                </a:solidFill>
                <a:latin typeface="HelveticaNeueLT Std" panose="020B0604020202020204" pitchFamily="34" charset="0"/>
                <a:cs typeface="HelveticaNeueLT Std" panose="020B0604020202020204" pitchFamily="34" charset="0"/>
              </a:defRPr>
            </a:lvl1pPr>
          </a:lstStyle>
          <a:p>
            <a:pPr lvl="0"/>
            <a:r>
              <a:rPr lang="de-AT" dirty="0" smtClean="0"/>
              <a:t>HERZLICHEN DANK FÜR IHRE AUFMERKSAMKEIT.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45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Std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HelveticaNeueLT Std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36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83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3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609600" y="6583676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08501" y="6583676"/>
            <a:ext cx="97389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>
                    <a:tint val="75000"/>
                  </a:schemeClr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799856" y="6654550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C00000"/>
                </a:solidFill>
                <a:latin typeface="+mn-lt"/>
              </a:rPr>
              <a:t>B</a:t>
            </a:r>
            <a:r>
              <a:rPr lang="de-DE" sz="800" dirty="0" smtClean="0">
                <a:solidFill>
                  <a:srgbClr val="003770"/>
                </a:solidFill>
                <a:latin typeface="+mn-lt"/>
              </a:rPr>
              <a:t>ILDUNG</a:t>
            </a:r>
            <a:r>
              <a:rPr lang="de-DE" sz="800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de-DE" sz="800" baseline="0" dirty="0" smtClean="0">
                <a:solidFill>
                  <a:srgbClr val="C00000"/>
                </a:solidFill>
                <a:latin typeface="+mn-lt"/>
              </a:rPr>
              <a:t> F</a:t>
            </a:r>
            <a:r>
              <a:rPr lang="de-DE" sz="800" baseline="0" dirty="0" smtClean="0">
                <a:solidFill>
                  <a:srgbClr val="003770"/>
                </a:solidFill>
                <a:latin typeface="+mn-lt"/>
              </a:rPr>
              <a:t>REUDE</a:t>
            </a:r>
            <a:r>
              <a:rPr lang="de-DE" sz="800" baseline="0" dirty="0" smtClean="0">
                <a:solidFill>
                  <a:srgbClr val="C00000"/>
                </a:solidFill>
                <a:latin typeface="+mn-lt"/>
              </a:rPr>
              <a:t> I</a:t>
            </a:r>
            <a:r>
              <a:rPr lang="de-DE" sz="800" baseline="0" dirty="0" smtClean="0">
                <a:solidFill>
                  <a:srgbClr val="003770"/>
                </a:solidFill>
                <a:latin typeface="+mn-lt"/>
              </a:rPr>
              <a:t>NKLUSIVE</a:t>
            </a:r>
            <a:r>
              <a:rPr lang="de-DE" sz="800" baseline="0" dirty="0" smtClean="0">
                <a:solidFill>
                  <a:srgbClr val="C00000"/>
                </a:solidFill>
                <a:latin typeface="+mn-lt"/>
              </a:rPr>
              <a:t>.</a:t>
            </a:r>
            <a:endParaRPr lang="de-DE" sz="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332656"/>
            <a:ext cx="8880309" cy="951165"/>
          </a:xfrm>
          <a:prstGeom prst="rect">
            <a:avLst/>
          </a:prstGeom>
          <a:solidFill>
            <a:srgbClr val="B1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332657"/>
            <a:ext cx="2016224" cy="9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7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01428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25A"/>
        </a:buClr>
        <a:buChar char="•"/>
        <a:defRPr sz="2200" b="1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25A"/>
        </a:buClr>
        <a:buSzPct val="60000"/>
        <a:buFont typeface="ZapfDingbats BT" pitchFamily="2" charset="2"/>
        <a:buChar char="ä"/>
        <a:defRPr sz="20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B1F2-FC0B-4688-AC66-5CA0E17F5A65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05C356-3619-43F9-8BE6-89627E220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45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wdr.de/mediathek/video-psychoneuroimmunologie-wie-gefuehle-das-immunsystem-beeinflussen-100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PXZpFLXipHiwUvHt_rO4yA" TargetMode="External"/><Relationship Id="rId2" Type="http://schemas.openxmlformats.org/officeDocument/2006/relationships/hyperlink" Target="https://www.salutogenese-zentrum.de/cms/main/salkom/grundlegendes.html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biokrebs.d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Relationship Id="rId9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v.uni-stuttgart.de/vuv/projekte/QCity/index.html" TargetMode="External"/><Relationship Id="rId3" Type="http://schemas.openxmlformats.org/officeDocument/2006/relationships/hyperlink" Target="http://vip.ims-chips.de/demo/html/kapitel3_1.htm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jugendverkehrsschule.net/spiele_zur_foerderung_der_motorik.htm" TargetMode="External"/><Relationship Id="rId5" Type="http://schemas.openxmlformats.org/officeDocument/2006/relationships/hyperlink" Target="http://view.stern.de/de/picture/Rot-frucht-lecker-Beeren-Fruechte-Beere-himbeere-1192287.html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://www.gs-walle.de/bausteine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g5.cri.cn/gate/big5/german.cri.cn/1833/2010/07/19/1s140991.htm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hyperlink" Target="http://www.alaturka.info/de/tuerk-riviera/alanya/dim-fluss" TargetMode="External"/><Relationship Id="rId4" Type="http://schemas.openxmlformats.org/officeDocument/2006/relationships/hyperlink" Target="http://www.pixelstuebchen.de/img-fluss-in-kroatien-317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25541" y="986425"/>
            <a:ext cx="8915399" cy="1822090"/>
          </a:xfrm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Das Konzept der Salutogenese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13432" y="2965269"/>
            <a:ext cx="8915399" cy="3736157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Wie Gesundheit entsteht – Aspekte zur Kommunikation, zur Einstellung und Haltung</a:t>
            </a:r>
          </a:p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Christa Santner</a:t>
            </a:r>
            <a:endParaRPr lang="de-DE" b="1" dirty="0">
              <a:solidFill>
                <a:schemeClr val="accent1"/>
              </a:solidFill>
            </a:endParaRPr>
          </a:p>
          <a:p>
            <a:pPr algn="ctr"/>
            <a:r>
              <a:rPr lang="de-DE" dirty="0" smtClean="0">
                <a:solidFill>
                  <a:schemeClr val="accent1"/>
                </a:solidFill>
              </a:rPr>
              <a:t>Lehrerin für Gesundheits- und Krankenpflege</a:t>
            </a:r>
          </a:p>
          <a:p>
            <a:pPr algn="ctr"/>
            <a:r>
              <a:rPr lang="de-DE" dirty="0" smtClean="0">
                <a:solidFill>
                  <a:schemeClr val="accent1"/>
                </a:solidFill>
              </a:rPr>
              <a:t>Schwerpunkt Gesundheitsförderung </a:t>
            </a:r>
          </a:p>
          <a:p>
            <a:pPr algn="ctr"/>
            <a:endParaRPr lang="de-DE" dirty="0">
              <a:solidFill>
                <a:schemeClr val="accent1"/>
              </a:solidFill>
            </a:endParaRPr>
          </a:p>
          <a:p>
            <a:pPr algn="ctr"/>
            <a:endParaRPr lang="de-DE" dirty="0" smtClean="0">
              <a:solidFill>
                <a:schemeClr val="accent1"/>
              </a:solidFill>
            </a:endParaRPr>
          </a:p>
          <a:p>
            <a:pPr algn="ctr"/>
            <a:endParaRPr lang="de-DE" dirty="0">
              <a:solidFill>
                <a:schemeClr val="accent1"/>
              </a:solidFill>
            </a:endParaRPr>
          </a:p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60" y="4794069"/>
            <a:ext cx="3156559" cy="17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Gesundheits- Krankheitskontinuum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Freihandform 4"/>
          <p:cNvSpPr>
            <a:spLocks/>
          </p:cNvSpPr>
          <p:nvPr/>
        </p:nvSpPr>
        <p:spPr bwMode="auto">
          <a:xfrm>
            <a:off x="3149580" y="3333044"/>
            <a:ext cx="5581650" cy="590550"/>
          </a:xfrm>
          <a:custGeom>
            <a:avLst/>
            <a:gdLst>
              <a:gd name="T0" fmla="*/ 0 w 8790"/>
              <a:gd name="T1" fmla="*/ 540 h 930"/>
              <a:gd name="T2" fmla="*/ 1440 w 8790"/>
              <a:gd name="T3" fmla="*/ 180 h 930"/>
              <a:gd name="T4" fmla="*/ 7740 w 8790"/>
              <a:gd name="T5" fmla="*/ 900 h 930"/>
              <a:gd name="T6" fmla="*/ 7740 w 8790"/>
              <a:gd name="T7" fmla="*/ 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90" h="930">
                <a:moveTo>
                  <a:pt x="0" y="540"/>
                </a:moveTo>
                <a:cubicBezTo>
                  <a:pt x="75" y="330"/>
                  <a:pt x="150" y="120"/>
                  <a:pt x="1440" y="180"/>
                </a:cubicBezTo>
                <a:cubicBezTo>
                  <a:pt x="2730" y="240"/>
                  <a:pt x="6690" y="930"/>
                  <a:pt x="7740" y="900"/>
                </a:cubicBezTo>
                <a:cubicBezTo>
                  <a:pt x="8790" y="870"/>
                  <a:pt x="8265" y="435"/>
                  <a:pt x="774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8001469" y="2418644"/>
            <a:ext cx="145952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als auch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gesund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778978" y="3706155"/>
            <a:ext cx="163026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krank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3409242" y="2432292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5471367" y="2578542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>
            <a:off x="7271708" y="2903621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101635" y="5310073"/>
            <a:ext cx="1109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abhängig </a:t>
            </a:r>
            <a:r>
              <a:rPr lang="de-DE" sz="2000" b="1" dirty="0" smtClean="0">
                <a:solidFill>
                  <a:schemeClr val="accent1"/>
                </a:solidFill>
              </a:rPr>
              <a:t>davon wie </a:t>
            </a:r>
            <a:r>
              <a:rPr lang="de-DE" sz="2000" b="1" dirty="0">
                <a:solidFill>
                  <a:schemeClr val="accent1"/>
                </a:solidFill>
              </a:rPr>
              <a:t>gut ich </a:t>
            </a:r>
            <a:r>
              <a:rPr lang="de-DE" sz="2000" b="1" dirty="0" smtClean="0">
                <a:solidFill>
                  <a:schemeClr val="accent1"/>
                </a:solidFill>
              </a:rPr>
              <a:t>schwimmen kann, bewege </a:t>
            </a:r>
            <a:r>
              <a:rPr lang="de-DE" sz="2000" b="1" dirty="0">
                <a:solidFill>
                  <a:schemeClr val="accent1"/>
                </a:solidFill>
              </a:rPr>
              <a:t>ich </a:t>
            </a:r>
            <a:r>
              <a:rPr lang="de-DE" sz="2000" b="1" dirty="0" smtClean="0">
                <a:solidFill>
                  <a:schemeClr val="accent1"/>
                </a:solidFill>
              </a:rPr>
              <a:t>mich zum gesunden Pol hin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4167051" y="3943066"/>
            <a:ext cx="25256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0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165" y="624110"/>
            <a:ext cx="9500448" cy="1280890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solidFill>
                  <a:schemeClr val="accent1"/>
                </a:solidFill>
              </a:rPr>
              <a:t>Tipps von </a:t>
            </a:r>
            <a:r>
              <a:rPr lang="de-DE" altLang="de-DE" dirty="0">
                <a:solidFill>
                  <a:schemeClr val="accent1"/>
                </a:solidFill>
              </a:rPr>
              <a:t>R</a:t>
            </a:r>
            <a:r>
              <a:rPr lang="de-DE" altLang="de-DE" dirty="0" smtClean="0">
                <a:solidFill>
                  <a:schemeClr val="accent1"/>
                </a:solidFill>
              </a:rPr>
              <a:t>otraut Perner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de-DE" altLang="de-DE" sz="2800" dirty="0"/>
              <a:t>Den Begriff </a:t>
            </a:r>
            <a:r>
              <a:rPr lang="de-DE" altLang="de-DE" sz="2800" b="1" dirty="0" err="1">
                <a:solidFill>
                  <a:schemeClr val="accent1"/>
                </a:solidFill>
              </a:rPr>
              <a:t>salutogen</a:t>
            </a:r>
            <a:r>
              <a:rPr lang="de-DE" altLang="de-DE" sz="2800" dirty="0">
                <a:solidFill>
                  <a:schemeClr val="accent1"/>
                </a:solidFill>
              </a:rPr>
              <a:t> </a:t>
            </a:r>
            <a:r>
              <a:rPr lang="de-DE" altLang="de-DE" sz="2800" dirty="0"/>
              <a:t>in den Umlauf bringen</a:t>
            </a:r>
          </a:p>
          <a:p>
            <a:pPr eaLnBrk="1" hangingPunct="1"/>
            <a:r>
              <a:rPr lang="de-DE" altLang="de-DE" sz="2800" dirty="0"/>
              <a:t>Denk-Fühlschiene </a:t>
            </a:r>
            <a:r>
              <a:rPr lang="de-DE" altLang="de-DE" sz="2800" dirty="0" smtClean="0"/>
              <a:t>- am </a:t>
            </a:r>
            <a:r>
              <a:rPr lang="de-DE" altLang="de-DE" sz="2800" dirty="0"/>
              <a:t>Abend den Tag </a:t>
            </a:r>
            <a:r>
              <a:rPr lang="de-DE" altLang="de-DE" sz="2800" dirty="0" smtClean="0"/>
              <a:t>revuepassieren lassen*</a:t>
            </a:r>
            <a:endParaRPr lang="de-DE" altLang="de-DE" sz="2800" dirty="0"/>
          </a:p>
          <a:p>
            <a:pPr eaLnBrk="1" hangingPunct="1"/>
            <a:r>
              <a:rPr lang="de-DE" altLang="de-DE" sz="2800" dirty="0" err="1"/>
              <a:t>Salutogen</a:t>
            </a:r>
            <a:r>
              <a:rPr lang="de-DE" altLang="de-DE" sz="2800" dirty="0"/>
              <a:t> sein </a:t>
            </a:r>
            <a:r>
              <a:rPr lang="de-DE" altLang="de-DE" sz="2800" b="1" dirty="0">
                <a:solidFill>
                  <a:schemeClr val="accent1"/>
                </a:solidFill>
              </a:rPr>
              <a:t>zu sich und zu den anderen</a:t>
            </a:r>
          </a:p>
          <a:p>
            <a:pPr eaLnBrk="1" hangingPunct="1"/>
            <a:r>
              <a:rPr lang="de-DE" altLang="de-DE" sz="2800" dirty="0"/>
              <a:t>Die Reife einer Gesellschaft hängt vom Umgang mit ihrem Gegenteil </a:t>
            </a:r>
            <a:r>
              <a:rPr lang="de-DE" altLang="de-DE" sz="2800" dirty="0" smtClean="0"/>
              <a:t>ab </a:t>
            </a:r>
            <a:r>
              <a:rPr lang="de-DE" altLang="de-DE" sz="1500" dirty="0" smtClean="0">
                <a:solidFill>
                  <a:schemeClr val="accent1"/>
                </a:solidFill>
              </a:rPr>
              <a:t>(mit den anderen, die ev. wesentlich schlechtere Lebensbedingungen haben als die Gesellschaft in der ich gerade lebe)</a:t>
            </a:r>
            <a:endParaRPr lang="de-DE" altLang="de-DE" sz="1500" dirty="0">
              <a:solidFill>
                <a:schemeClr val="accent1"/>
              </a:solidFill>
            </a:endParaRPr>
          </a:p>
          <a:p>
            <a:pPr eaLnBrk="1" hangingPunct="1"/>
            <a:r>
              <a:rPr lang="de-DE" altLang="de-DE" sz="2800" dirty="0"/>
              <a:t>Visualisieren </a:t>
            </a:r>
            <a:r>
              <a:rPr lang="de-DE" altLang="de-DE" sz="2800" dirty="0" smtClean="0"/>
              <a:t>ist hilfreich(z. B. wie Killerzellen meine Krebszellen vernichten)</a:t>
            </a:r>
            <a:endParaRPr lang="de-DE" altLang="de-DE" sz="2800" dirty="0"/>
          </a:p>
          <a:p>
            <a:pPr eaLnBrk="1" hangingPunct="1"/>
            <a:endParaRPr lang="de-DE" alt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7046912" y="6244046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*…die Bohnenübung</a:t>
            </a:r>
            <a:endParaRPr lang="de-DE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/>
              <p14:cNvContentPartPr/>
              <p14:nvPr/>
            </p14:nvContentPartPr>
            <p14:xfrm>
              <a:off x="6743880" y="6089760"/>
              <a:ext cx="3060720" cy="68616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7680" y="6026040"/>
                <a:ext cx="3093120" cy="81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0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588" y="532880"/>
            <a:ext cx="9613182" cy="128089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Carl Rogers </a:t>
            </a:r>
            <a:r>
              <a:rPr lang="de-DE" dirty="0" smtClean="0">
                <a:solidFill>
                  <a:schemeClr val="tx1"/>
                </a:solidFill>
              </a:rPr>
              <a:t>– die personenzentrierte, </a:t>
            </a:r>
            <a:r>
              <a:rPr lang="de-DE" dirty="0" err="1" smtClean="0">
                <a:solidFill>
                  <a:schemeClr val="tx1"/>
                </a:solidFill>
              </a:rPr>
              <a:t>salutogene</a:t>
            </a:r>
            <a:r>
              <a:rPr lang="de-DE" dirty="0" smtClean="0">
                <a:solidFill>
                  <a:schemeClr val="tx1"/>
                </a:solidFill>
              </a:rPr>
              <a:t> Kommunikation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45478" y="1986222"/>
            <a:ext cx="4618384" cy="26816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accent1"/>
                </a:solidFill>
              </a:rPr>
              <a:t>Kongruent bzw. </a:t>
            </a:r>
            <a:r>
              <a:rPr lang="de-DE" sz="2400" b="1" dirty="0">
                <a:solidFill>
                  <a:schemeClr val="accent1"/>
                </a:solidFill>
              </a:rPr>
              <a:t>echt sein </a:t>
            </a:r>
            <a:r>
              <a:rPr lang="de-DE" sz="2400" dirty="0">
                <a:solidFill>
                  <a:schemeClr val="tx1"/>
                </a:solidFill>
              </a:rPr>
              <a:t>als </a:t>
            </a:r>
            <a:r>
              <a:rPr lang="de-DE" sz="2400" dirty="0" smtClean="0">
                <a:solidFill>
                  <a:schemeClr val="tx1"/>
                </a:solidFill>
              </a:rPr>
              <a:t>Person, </a:t>
            </a:r>
            <a:r>
              <a:rPr lang="de-DE" sz="2400" dirty="0" smtClean="0">
                <a:solidFill>
                  <a:schemeClr val="accent1"/>
                </a:solidFill>
              </a:rPr>
              <a:t>authentisch</a:t>
            </a:r>
            <a:r>
              <a:rPr lang="de-DE" sz="2400" dirty="0" smtClean="0">
                <a:solidFill>
                  <a:schemeClr val="tx1"/>
                </a:solidFill>
              </a:rPr>
              <a:t> sein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615210" y="3278023"/>
            <a:ext cx="4817389" cy="2779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chemeClr val="accent1"/>
                </a:solidFill>
              </a:rPr>
              <a:t>empathisches </a:t>
            </a:r>
            <a:r>
              <a:rPr lang="de-DE" sz="2400" b="1" dirty="0" smtClean="0">
                <a:solidFill>
                  <a:schemeClr val="accent1"/>
                </a:solidFill>
              </a:rPr>
              <a:t>Verstehen </a:t>
            </a:r>
            <a:r>
              <a:rPr lang="de-DE" sz="2400" b="1" dirty="0">
                <a:solidFill>
                  <a:schemeClr val="accent1"/>
                </a:solidFill>
              </a:rPr>
              <a:t>– </a:t>
            </a:r>
            <a:r>
              <a:rPr lang="de-DE" sz="2400" dirty="0">
                <a:solidFill>
                  <a:schemeClr val="tx1"/>
                </a:solidFill>
              </a:rPr>
              <a:t>aktiv zuhören können </a:t>
            </a:r>
            <a:r>
              <a:rPr lang="de-DE" sz="2400" dirty="0" smtClean="0">
                <a:solidFill>
                  <a:schemeClr val="tx1"/>
                </a:solidFill>
              </a:rPr>
              <a:t>hineinhören</a:t>
            </a:r>
            <a:r>
              <a:rPr lang="de-DE" sz="2400" dirty="0">
                <a:solidFill>
                  <a:schemeClr val="tx1"/>
                </a:solidFill>
              </a:rPr>
              <a:t>, hören, was zwischen den Zeilen </a:t>
            </a:r>
            <a:r>
              <a:rPr lang="de-DE" sz="2400" dirty="0" smtClean="0">
                <a:solidFill>
                  <a:schemeClr val="tx1"/>
                </a:solidFill>
              </a:rPr>
              <a:t>steht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840702" y="2297869"/>
            <a:ext cx="4943606" cy="25246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accent1"/>
                </a:solidFill>
              </a:rPr>
              <a:t>Bedingungslose Wertschätzung</a:t>
            </a:r>
            <a:r>
              <a:rPr lang="de-DE" sz="2400" dirty="0" smtClean="0">
                <a:solidFill>
                  <a:schemeClr val="accent1"/>
                </a:solidFill>
              </a:rPr>
              <a:t> bzw. </a:t>
            </a:r>
            <a:r>
              <a:rPr lang="de-DE" sz="2400" b="1" dirty="0" smtClean="0">
                <a:solidFill>
                  <a:schemeClr val="accent1"/>
                </a:solidFill>
              </a:rPr>
              <a:t>Akzeptanz der Person, </a:t>
            </a:r>
            <a:r>
              <a:rPr lang="de-DE" sz="2400" dirty="0" smtClean="0">
                <a:solidFill>
                  <a:schemeClr val="tx1"/>
                </a:solidFill>
              </a:rPr>
              <a:t>also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unabhängig von der Person, die sie ist..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933" y="513568"/>
            <a:ext cx="2359068" cy="162728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121371" y="5432636"/>
            <a:ext cx="3974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diese 3 Komponenten fördern </a:t>
            </a:r>
          </a:p>
          <a:p>
            <a:r>
              <a:rPr lang="de-DE" b="1" dirty="0" smtClean="0">
                <a:solidFill>
                  <a:schemeClr val="accent1"/>
                </a:solidFill>
              </a:rPr>
              <a:t>gelingende Beziehungen</a:t>
            </a:r>
            <a:r>
              <a:rPr lang="de-DE" dirty="0" smtClean="0">
                <a:solidFill>
                  <a:schemeClr val="accent1"/>
                </a:solidFill>
              </a:rPr>
              <a:t>, sie sind 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sehr wichtig für Heilung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6971331" y="5651985"/>
            <a:ext cx="978408" cy="484632"/>
          </a:xfrm>
          <a:prstGeom prst="rightArrow">
            <a:avLst>
              <a:gd name="adj1" fmla="val 448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0541825" y="1883167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1"/>
                </a:solidFill>
              </a:rPr>
              <a:t>1902-1987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909439" y="2847335"/>
            <a:ext cx="2586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7030A0"/>
                </a:solidFill>
              </a:rPr>
              <a:t>Stigmatisierung?</a:t>
            </a:r>
            <a:endParaRPr lang="de-DE" sz="1400" b="1" dirty="0">
              <a:solidFill>
                <a:srgbClr val="7030A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12505" y="4418378"/>
            <a:ext cx="2028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7030A0"/>
                </a:solidFill>
              </a:rPr>
              <a:t>Zeigefinger?</a:t>
            </a:r>
            <a:endParaRPr lang="de-DE" sz="1400" b="1" dirty="0">
              <a:solidFill>
                <a:srgbClr val="7030A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958207" y="356019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7030A0"/>
                </a:solidFill>
              </a:rPr>
              <a:t>Schuld?</a:t>
            </a:r>
            <a:endParaRPr lang="de-DE" sz="1400" b="1" dirty="0">
              <a:solidFill>
                <a:srgbClr val="7030A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237955" y="5774022"/>
            <a:ext cx="5267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7030A0"/>
                </a:solidFill>
              </a:rPr>
              <a:t>Beispiel gewaltfreie Kommunikation</a:t>
            </a:r>
          </a:p>
          <a:p>
            <a:r>
              <a:rPr lang="de-DE" sz="1600" dirty="0" smtClean="0">
                <a:solidFill>
                  <a:srgbClr val="7030A0"/>
                </a:solidFill>
              </a:rPr>
              <a:t>nach M. Rosenberg </a:t>
            </a:r>
          </a:p>
          <a:p>
            <a:r>
              <a:rPr lang="de-DE" sz="1600" b="1" dirty="0" smtClean="0">
                <a:solidFill>
                  <a:srgbClr val="7030A0"/>
                </a:solidFill>
              </a:rPr>
              <a:t>Beobachtung-Gefühl-Bedürfnis-Bitte, siehe Anhang</a:t>
            </a:r>
            <a:endParaRPr lang="de-DE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3" grpId="0"/>
      <p:bldP spid="6" grpId="0" animBg="1"/>
      <p:bldP spid="7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014" y="324058"/>
            <a:ext cx="8668011" cy="1280890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solidFill>
                  <a:schemeClr val="accent1"/>
                </a:solidFill>
              </a:rPr>
              <a:t>Warum sind gelingende Beziehungen mit Hilfe einer </a:t>
            </a:r>
            <a:r>
              <a:rPr lang="de-DE" sz="2800" b="1" dirty="0" err="1" smtClean="0">
                <a:solidFill>
                  <a:schemeClr val="accent1"/>
                </a:solidFill>
              </a:rPr>
              <a:t>salutogenen</a:t>
            </a:r>
            <a:r>
              <a:rPr lang="de-DE" sz="2800" b="1" dirty="0" smtClean="0">
                <a:solidFill>
                  <a:schemeClr val="accent1"/>
                </a:solidFill>
              </a:rPr>
              <a:t> Kommunikation hilfreich für </a:t>
            </a:r>
            <a:r>
              <a:rPr lang="de-DE" sz="2800" b="1" dirty="0">
                <a:solidFill>
                  <a:schemeClr val="accent1"/>
                </a:solidFill>
              </a:rPr>
              <a:t>H</a:t>
            </a:r>
            <a:r>
              <a:rPr lang="de-DE" sz="2800" b="1" dirty="0" smtClean="0">
                <a:solidFill>
                  <a:schemeClr val="accent1"/>
                </a:solidFill>
              </a:rPr>
              <a:t>eilung? </a:t>
            </a:r>
            <a:endParaRPr lang="de-DE" sz="2800" b="1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1222" y="1494771"/>
            <a:ext cx="9838650" cy="4536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accent1"/>
                </a:solidFill>
              </a:rPr>
              <a:t>Erkenntnisse aus der </a:t>
            </a:r>
            <a:r>
              <a:rPr lang="de-DE" sz="2400" dirty="0" smtClean="0">
                <a:solidFill>
                  <a:schemeClr val="accent1"/>
                </a:solidFill>
              </a:rPr>
              <a:t>Psycho-Neuro-Immunologie ergeben Folgendes:</a:t>
            </a:r>
            <a:endParaRPr lang="de-DE" sz="2400" dirty="0">
              <a:solidFill>
                <a:schemeClr val="accent1"/>
              </a:solidFill>
            </a:endParaRPr>
          </a:p>
          <a:p>
            <a:r>
              <a:rPr lang="de-DE" dirty="0" smtClean="0"/>
              <a:t>Stressfreie </a:t>
            </a:r>
            <a:r>
              <a:rPr lang="de-DE" b="1" dirty="0" smtClean="0"/>
              <a:t>Beziehungen</a:t>
            </a:r>
            <a:r>
              <a:rPr lang="de-DE" dirty="0" smtClean="0"/>
              <a:t> sind für eine gutes emotionales Befinden wichtig,</a:t>
            </a:r>
          </a:p>
          <a:p>
            <a:r>
              <a:rPr lang="de-DE" dirty="0" smtClean="0"/>
              <a:t>denn die </a:t>
            </a:r>
            <a:r>
              <a:rPr lang="de-DE" dirty="0">
                <a:solidFill>
                  <a:schemeClr val="accent1"/>
                </a:solidFill>
              </a:rPr>
              <a:t>Körperabwehr</a:t>
            </a:r>
            <a:r>
              <a:rPr lang="de-DE" dirty="0"/>
              <a:t>, die Immunologie steht mit </a:t>
            </a:r>
            <a:r>
              <a:rPr lang="de-DE" dirty="0" smtClean="0">
                <a:solidFill>
                  <a:schemeClr val="accent1"/>
                </a:solidFill>
              </a:rPr>
              <a:t>psychisch-emotionalen </a:t>
            </a:r>
            <a:r>
              <a:rPr lang="de-DE" dirty="0">
                <a:solidFill>
                  <a:schemeClr val="accent1"/>
                </a:solidFill>
              </a:rPr>
              <a:t>und sozialen Faktoren</a:t>
            </a:r>
            <a:r>
              <a:rPr lang="de-DE" dirty="0"/>
              <a:t> im </a:t>
            </a:r>
            <a:r>
              <a:rPr lang="de-DE" dirty="0" smtClean="0"/>
              <a:t>hohen Zusammenhang,</a:t>
            </a:r>
            <a:endParaRPr lang="de-DE" dirty="0"/>
          </a:p>
          <a:p>
            <a:r>
              <a:rPr lang="de-DE" dirty="0" smtClean="0"/>
              <a:t>denn an </a:t>
            </a:r>
            <a:r>
              <a:rPr lang="de-DE" dirty="0"/>
              <a:t>den Nervenzellen hängen die Immunzellen </a:t>
            </a:r>
            <a:r>
              <a:rPr lang="de-DE" dirty="0" smtClean="0"/>
              <a:t>(Entzündungszellen) und </a:t>
            </a:r>
            <a:r>
              <a:rPr lang="de-DE" dirty="0"/>
              <a:t>werden </a:t>
            </a:r>
            <a:r>
              <a:rPr lang="de-DE" dirty="0" err="1"/>
              <a:t>umschwemmt</a:t>
            </a:r>
            <a:r>
              <a:rPr lang="de-DE" dirty="0"/>
              <a:t> von Hormonen – </a:t>
            </a:r>
            <a:r>
              <a:rPr lang="de-DE" dirty="0" smtClean="0"/>
              <a:t>z.B. den Glückshormonen</a:t>
            </a:r>
          </a:p>
          <a:p>
            <a:r>
              <a:rPr lang="de-DE" b="1" dirty="0" smtClean="0"/>
              <a:t>Beziehungen ohne Stress</a:t>
            </a:r>
            <a:r>
              <a:rPr lang="de-DE" dirty="0" smtClean="0"/>
              <a:t>, generell die Psyche ist entscheidend für ein intaktes Immunsystem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1028" name="Picture 4" descr="https://pixabay.com/get/54e7d24b4b54af14f1dc8460da2932771438dde75b527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85" y="4835048"/>
            <a:ext cx="3282905" cy="163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1119" y="624110"/>
            <a:ext cx="9763494" cy="1280890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Weitere Aussagen </a:t>
            </a:r>
            <a:r>
              <a:rPr lang="de-DE" dirty="0">
                <a:solidFill>
                  <a:schemeClr val="accent1"/>
                </a:solidFill>
              </a:rPr>
              <a:t>der Psycho-Neuro-Immunologie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6482" y="2133600"/>
            <a:ext cx="9588130" cy="3777622"/>
          </a:xfrm>
        </p:spPr>
        <p:txBody>
          <a:bodyPr/>
          <a:lstStyle/>
          <a:p>
            <a:r>
              <a:rPr lang="de-DE" b="1" dirty="0" smtClean="0"/>
              <a:t>Stress</a:t>
            </a:r>
            <a:r>
              <a:rPr lang="de-DE" dirty="0" smtClean="0"/>
              <a:t> (z.B. Beziehungsstress) geht einem so richtig nahe </a:t>
            </a:r>
          </a:p>
          <a:p>
            <a:r>
              <a:rPr lang="de-DE" dirty="0" smtClean="0"/>
              <a:t>generell können emotional bedeutsame </a:t>
            </a:r>
            <a:r>
              <a:rPr lang="de-DE" b="1" dirty="0" smtClean="0"/>
              <a:t>Alltagsereignisse</a:t>
            </a:r>
            <a:r>
              <a:rPr lang="de-DE" dirty="0" smtClean="0"/>
              <a:t> Stress machen oder aber auch nicht</a:t>
            </a:r>
          </a:p>
          <a:p>
            <a:r>
              <a:rPr lang="de-DE" dirty="0" smtClean="0"/>
              <a:t>Immunzellen bzw. die  „Entzündungszellen“ vermehren sich bei Stress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Entzündung</a:t>
            </a:r>
            <a:r>
              <a:rPr lang="de-DE" dirty="0" smtClean="0"/>
              <a:t> </a:t>
            </a:r>
            <a:r>
              <a:rPr lang="de-DE" dirty="0"/>
              <a:t>ist </a:t>
            </a:r>
            <a:r>
              <a:rPr lang="de-DE" dirty="0" smtClean="0"/>
              <a:t>also auch </a:t>
            </a:r>
            <a:r>
              <a:rPr lang="de-DE" dirty="0"/>
              <a:t>ein </a:t>
            </a:r>
            <a:r>
              <a:rPr lang="de-DE" dirty="0">
                <a:solidFill>
                  <a:schemeClr val="accent1"/>
                </a:solidFill>
              </a:rPr>
              <a:t>psychosoziales </a:t>
            </a:r>
            <a:r>
              <a:rPr lang="de-DE" dirty="0"/>
              <a:t>Problem (wenn sich eine Situation entzündet</a:t>
            </a:r>
            <a:r>
              <a:rPr lang="de-DE" dirty="0" smtClean="0"/>
              <a:t>)</a:t>
            </a:r>
          </a:p>
          <a:p>
            <a:r>
              <a:rPr lang="de-DE" dirty="0"/>
              <a:t>Stresshormone wie </a:t>
            </a:r>
            <a:r>
              <a:rPr lang="de-DE" dirty="0">
                <a:solidFill>
                  <a:schemeClr val="accent1"/>
                </a:solidFill>
              </a:rPr>
              <a:t>Adrenalin, Noradrenalin und Cortisol </a:t>
            </a:r>
            <a:r>
              <a:rPr lang="de-DE" dirty="0"/>
              <a:t>spielen eine große Rolle, eben auch wenn wir psychosozialem Stress ausgesetzt sind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4" descr="https://pixabay.com/get/54e7d24b4b54af14f1dc8460da2932771438dde75b527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34" y="4812062"/>
            <a:ext cx="2067880" cy="13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3473" y="51016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Innovatives Forschungsdesign aus Innsbruck – neue Erkenntnisse über die Stressdynamik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400" b="1" dirty="0" smtClean="0">
                <a:solidFill>
                  <a:schemeClr val="accent1"/>
                </a:solidFill>
              </a:rPr>
              <a:t>Life At </a:t>
            </a:r>
            <a:r>
              <a:rPr lang="de-DE" sz="2400" b="1" dirty="0" err="1" smtClean="0">
                <a:solidFill>
                  <a:schemeClr val="accent1"/>
                </a:solidFill>
              </a:rPr>
              <a:t>It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is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Lived</a:t>
            </a:r>
            <a:r>
              <a:rPr lang="de-DE" sz="2400" b="1" dirty="0" smtClean="0">
                <a:solidFill>
                  <a:schemeClr val="accent1"/>
                </a:solidFill>
              </a:rPr>
              <a:t> Studie</a:t>
            </a:r>
          </a:p>
          <a:p>
            <a:r>
              <a:rPr lang="de-DE" dirty="0"/>
              <a:t>F</a:t>
            </a:r>
            <a:r>
              <a:rPr lang="de-DE" dirty="0" smtClean="0"/>
              <a:t>orschung im direkten Alltag, </a:t>
            </a:r>
            <a:r>
              <a:rPr lang="de-DE" dirty="0" smtClean="0">
                <a:solidFill>
                  <a:schemeClr val="accent1"/>
                </a:solidFill>
              </a:rPr>
              <a:t>Auswirkungen von bedeutsamen, emotionalen Alltagsereignissen auf unser Immunsystem </a:t>
            </a:r>
            <a:r>
              <a:rPr lang="de-DE" dirty="0" smtClean="0"/>
              <a:t>auf unseren Körper</a:t>
            </a:r>
          </a:p>
          <a:p>
            <a:r>
              <a:rPr lang="de-DE" dirty="0" smtClean="0"/>
              <a:t>Studie über 2 Monate- im 12 Stunden Rhythmus Harn sammeln, die Ereignisse während des Tages aufschreiben und 1x </a:t>
            </a:r>
            <a:r>
              <a:rPr lang="de-DE" dirty="0"/>
              <a:t>w</a:t>
            </a:r>
            <a:r>
              <a:rPr lang="de-DE" dirty="0" smtClean="0"/>
              <a:t>öchentlich ein Interview an der Uni</a:t>
            </a:r>
          </a:p>
          <a:p>
            <a:r>
              <a:rPr lang="de-DE" b="1" dirty="0">
                <a:solidFill>
                  <a:schemeClr val="accent1"/>
                </a:solidFill>
              </a:rPr>
              <a:t>S</a:t>
            </a:r>
            <a:r>
              <a:rPr lang="de-DE" b="1" dirty="0" smtClean="0">
                <a:solidFill>
                  <a:schemeClr val="accent1"/>
                </a:solidFill>
              </a:rPr>
              <a:t>oziale, psychologische</a:t>
            </a:r>
            <a:r>
              <a:rPr lang="de-DE" dirty="0" smtClean="0"/>
              <a:t>, </a:t>
            </a:r>
            <a:r>
              <a:rPr lang="de-DE" dirty="0" smtClean="0">
                <a:solidFill>
                  <a:schemeClr val="accent1"/>
                </a:solidFill>
              </a:rPr>
              <a:t>immunologische und biochemische</a:t>
            </a:r>
            <a:r>
              <a:rPr lang="de-DE" dirty="0" smtClean="0"/>
              <a:t> Spektren werden in Verbindung gebracht</a:t>
            </a:r>
          </a:p>
          <a:p>
            <a:r>
              <a:rPr lang="de-DE" b="1" dirty="0" smtClean="0">
                <a:solidFill>
                  <a:schemeClr val="accent1"/>
                </a:solidFill>
              </a:rPr>
              <a:t>Ergebnisse</a:t>
            </a:r>
            <a:r>
              <a:rPr lang="de-DE" dirty="0" smtClean="0"/>
              <a:t>: Cortisol und andere Immunparameter (</a:t>
            </a:r>
            <a:r>
              <a:rPr lang="de-DE" dirty="0" err="1" smtClean="0"/>
              <a:t>Neopterin</a:t>
            </a:r>
            <a:r>
              <a:rPr lang="de-DE" dirty="0" smtClean="0"/>
              <a:t>) sind bei emotionalem Stress erhöht, fallen später als angenommen ab und nach 72 bis 84 Stunden wieder an – dieses zyklische Auftreten war bisher nicht bekannt</a:t>
            </a:r>
          </a:p>
          <a:p>
            <a:r>
              <a:rPr lang="de-DE" dirty="0" smtClean="0"/>
              <a:t>d.h. die </a:t>
            </a:r>
            <a:r>
              <a:rPr lang="de-DE" dirty="0" smtClean="0">
                <a:solidFill>
                  <a:schemeClr val="accent1"/>
                </a:solidFill>
              </a:rPr>
              <a:t>Medizin muss dringend auch bei den sozialen und psychischen Spektren ansetzen, </a:t>
            </a:r>
            <a:r>
              <a:rPr lang="de-DE" dirty="0" smtClean="0"/>
              <a:t>wenn sie </a:t>
            </a:r>
            <a:r>
              <a:rPr lang="de-DE" dirty="0" smtClean="0">
                <a:solidFill>
                  <a:schemeClr val="accent1"/>
                </a:solidFill>
              </a:rPr>
              <a:t>immunologische Parameter stärken </a:t>
            </a:r>
            <a:r>
              <a:rPr lang="de-DE" dirty="0" smtClean="0"/>
              <a:t>und Menschen heilen will – </a:t>
            </a:r>
            <a:r>
              <a:rPr lang="de-DE" b="1" dirty="0" smtClean="0">
                <a:solidFill>
                  <a:schemeClr val="accent1"/>
                </a:solidFill>
              </a:rPr>
              <a:t>den ganzen Menschen in seinem Lebenskontext zu sehen ist wichtig </a:t>
            </a:r>
            <a:endParaRPr lang="de-D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6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5462" y="169818"/>
            <a:ext cx="8911687" cy="822960"/>
          </a:xfrm>
        </p:spPr>
        <p:txBody>
          <a:bodyPr/>
          <a:lstStyle/>
          <a:p>
            <a:r>
              <a:rPr lang="de-DE" b="1" dirty="0" smtClean="0">
                <a:solidFill>
                  <a:schemeClr val="accent1"/>
                </a:solidFill>
              </a:rPr>
              <a:t>Literaturempfehlung</a:t>
            </a:r>
            <a:endParaRPr lang="de-DE" b="1" dirty="0">
              <a:solidFill>
                <a:schemeClr val="accent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1201783"/>
            <a:ext cx="5172892" cy="604120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599816" y="2081220"/>
            <a:ext cx="5450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3"/>
              </a:rPr>
              <a:t>https://www1.wdr.de/mediathek</a:t>
            </a:r>
            <a:r>
              <a:rPr lang="de-DE" dirty="0" smtClean="0">
                <a:hlinkClick r:id="rId3"/>
              </a:rPr>
              <a:t>/</a:t>
            </a:r>
          </a:p>
          <a:p>
            <a:r>
              <a:rPr lang="de-DE" dirty="0" smtClean="0">
                <a:hlinkClick r:id="rId3"/>
              </a:rPr>
              <a:t>video-</a:t>
            </a:r>
            <a:r>
              <a:rPr lang="de-DE" dirty="0" err="1" smtClean="0">
                <a:hlinkClick r:id="rId3"/>
              </a:rPr>
              <a:t>psychoneuroimmunologie</a:t>
            </a:r>
            <a:r>
              <a:rPr lang="de-DE" dirty="0" smtClean="0">
                <a:hlinkClick r:id="rId3"/>
              </a:rPr>
              <a:t>-wie-</a:t>
            </a:r>
            <a:r>
              <a:rPr lang="de-DE" dirty="0" err="1" smtClean="0">
                <a:hlinkClick r:id="rId3"/>
              </a:rPr>
              <a:t>gefuehle</a:t>
            </a:r>
            <a:r>
              <a:rPr lang="de-DE" dirty="0" smtClean="0">
                <a:hlinkClick r:id="rId3"/>
              </a:rPr>
              <a:t>-</a:t>
            </a:r>
          </a:p>
          <a:p>
            <a:r>
              <a:rPr lang="de-DE" dirty="0" smtClean="0">
                <a:hlinkClick r:id="rId3"/>
              </a:rPr>
              <a:t>das-immunsystem-beeinflussen-100.html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3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7940" y="237996"/>
            <a:ext cx="8886672" cy="90187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Stressprävention – nur ein paar 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3879" y="1540701"/>
            <a:ext cx="10840733" cy="5173250"/>
          </a:xfrm>
        </p:spPr>
        <p:txBody>
          <a:bodyPr/>
          <a:lstStyle/>
          <a:p>
            <a:r>
              <a:rPr lang="de-DE" b="1" dirty="0" smtClean="0"/>
              <a:t>BEWEGUNG</a:t>
            </a:r>
            <a:r>
              <a:rPr lang="de-DE" dirty="0" smtClean="0"/>
              <a:t> – zu viel sportlicher Ehrgeiz schwächt eher das Immunsystem (erhöhte </a:t>
            </a:r>
            <a:r>
              <a:rPr lang="de-DE" dirty="0" err="1" smtClean="0"/>
              <a:t>Cortisolausschüttung</a:t>
            </a:r>
            <a:r>
              <a:rPr lang="de-DE" dirty="0" smtClean="0"/>
              <a:t> etc.)</a:t>
            </a:r>
          </a:p>
          <a:p>
            <a:r>
              <a:rPr lang="de-DE" b="1" dirty="0" smtClean="0"/>
              <a:t>SCHLAF </a:t>
            </a:r>
            <a:r>
              <a:rPr lang="de-DE" dirty="0" smtClean="0"/>
              <a:t>- Immungedächtnisbildung passiert im Schlaf - antigenpräsentierende Zellen gelangen während der Nacht in die Lymphknoten</a:t>
            </a:r>
          </a:p>
          <a:p>
            <a:r>
              <a:rPr lang="de-DE" b="1" dirty="0" smtClean="0"/>
              <a:t>MEDITATION</a:t>
            </a:r>
            <a:r>
              <a:rPr lang="de-DE" dirty="0" smtClean="0"/>
              <a:t> – ja, </a:t>
            </a:r>
            <a:r>
              <a:rPr lang="de-DE" dirty="0"/>
              <a:t>aber manchmal muss man tiefer gehen, um unbewusste Prozesse bewusst zu </a:t>
            </a:r>
            <a:r>
              <a:rPr lang="de-DE" dirty="0" smtClean="0"/>
              <a:t>machen</a:t>
            </a:r>
          </a:p>
          <a:p>
            <a:r>
              <a:rPr lang="de-DE" b="1" dirty="0" smtClean="0"/>
              <a:t>MUSTER auflösen </a:t>
            </a:r>
            <a:r>
              <a:rPr lang="de-DE" dirty="0" smtClean="0"/>
              <a:t>– </a:t>
            </a:r>
            <a:r>
              <a:rPr lang="de-DE" dirty="0" smtClean="0">
                <a:solidFill>
                  <a:schemeClr val="accent1"/>
                </a:solidFill>
              </a:rPr>
              <a:t>z.B. verbales und nonverbales Kommunikationsverhalten - </a:t>
            </a:r>
            <a:r>
              <a:rPr lang="de-DE" dirty="0" smtClean="0"/>
              <a:t>über </a:t>
            </a:r>
            <a:r>
              <a:rPr lang="de-DE" dirty="0"/>
              <a:t>mehrere Generationen hinweg ist man in bestimmten Mustern verhangen – man ist geprägt über </a:t>
            </a:r>
            <a:r>
              <a:rPr lang="de-DE" dirty="0" smtClean="0"/>
              <a:t>Modelle</a:t>
            </a:r>
            <a:endParaRPr lang="de-DE" dirty="0"/>
          </a:p>
          <a:p>
            <a:r>
              <a:rPr lang="de-DE" b="1" dirty="0" smtClean="0"/>
              <a:t>BEZIEHUNGEN -  </a:t>
            </a:r>
            <a:r>
              <a:rPr lang="de-DE" dirty="0" smtClean="0"/>
              <a:t>je sicherer unsere Beziehungen sind, desto gesünder sind wir</a:t>
            </a:r>
          </a:p>
          <a:p>
            <a:r>
              <a:rPr lang="de-DE" b="1" dirty="0" smtClean="0"/>
              <a:t>KOMMUNIKATION</a:t>
            </a:r>
            <a:r>
              <a:rPr lang="de-DE" dirty="0" smtClean="0"/>
              <a:t> -  </a:t>
            </a:r>
            <a:r>
              <a:rPr lang="de-DE" dirty="0"/>
              <a:t>Beziehungspflege durch eine </a:t>
            </a:r>
            <a:r>
              <a:rPr lang="de-DE" dirty="0" err="1" smtClean="0"/>
              <a:t>salutogene</a:t>
            </a:r>
            <a:r>
              <a:rPr lang="de-DE" dirty="0" smtClean="0"/>
              <a:t> Kommunikation 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64" y="5358480"/>
            <a:ext cx="3093928" cy="127556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40776" y="5534599"/>
            <a:ext cx="424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Wir wissen: </a:t>
            </a:r>
            <a:r>
              <a:rPr lang="de-DE" dirty="0" smtClean="0"/>
              <a:t>Je </a:t>
            </a:r>
            <a:r>
              <a:rPr lang="de-DE" dirty="0" smtClean="0">
                <a:solidFill>
                  <a:schemeClr val="accent1"/>
                </a:solidFill>
              </a:rPr>
              <a:t>empathischer</a:t>
            </a:r>
            <a:r>
              <a:rPr lang="de-DE" dirty="0" smtClean="0"/>
              <a:t> ein Arzt,</a:t>
            </a:r>
          </a:p>
          <a:p>
            <a:r>
              <a:rPr lang="de-DE" dirty="0" smtClean="0"/>
              <a:t>umso schneller geht eine </a:t>
            </a:r>
            <a:r>
              <a:rPr lang="de-DE" dirty="0" smtClean="0">
                <a:solidFill>
                  <a:schemeClr val="accent1"/>
                </a:solidFill>
              </a:rPr>
              <a:t>Infektion</a:t>
            </a:r>
            <a:r>
              <a:rPr lang="de-DE" dirty="0" smtClean="0"/>
              <a:t> 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zurück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653362" y="5617662"/>
            <a:ext cx="1187414" cy="458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2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9635" y="415104"/>
            <a:ext cx="8911687" cy="878119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</a:rPr>
              <a:t>Der 3-beinige Stuhl nach Herbert Benson</a:t>
            </a:r>
            <a:endParaRPr lang="de-DE" sz="3200" dirty="0">
              <a:solidFill>
                <a:schemeClr val="accent1"/>
              </a:solidFill>
            </a:endParaRP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39" y="2532018"/>
            <a:ext cx="9503281" cy="41431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39782" y="1502229"/>
            <a:ext cx="7989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Kardiologe der Harvard </a:t>
            </a:r>
            <a:r>
              <a:rPr lang="de-DE" dirty="0"/>
              <a:t>Medical School der 70er Jahre </a:t>
            </a:r>
            <a:endParaRPr lang="de-DE" dirty="0" smtClean="0"/>
          </a:p>
          <a:p>
            <a:r>
              <a:rPr lang="de-DE" dirty="0" smtClean="0"/>
              <a:t>er macht </a:t>
            </a:r>
            <a:r>
              <a:rPr lang="de-DE" dirty="0"/>
              <a:t>den </a:t>
            </a:r>
            <a:r>
              <a:rPr lang="de-DE" b="1" dirty="0" err="1">
                <a:solidFill>
                  <a:schemeClr val="accent1"/>
                </a:solidFill>
              </a:rPr>
              <a:t>Placeboeffekt</a:t>
            </a:r>
            <a:r>
              <a:rPr lang="de-DE" dirty="0"/>
              <a:t> als einer der ersten Mediziner nutzbar – </a:t>
            </a:r>
            <a:endParaRPr lang="de-DE" dirty="0" smtClean="0"/>
          </a:p>
          <a:p>
            <a:r>
              <a:rPr lang="de-DE" dirty="0" smtClean="0"/>
              <a:t>macht </a:t>
            </a:r>
            <a:r>
              <a:rPr lang="de-DE" dirty="0"/>
              <a:t>ihn zum Verbündeten – er ist Begründer der </a:t>
            </a:r>
            <a:r>
              <a:rPr lang="de-DE" b="1" dirty="0" err="1">
                <a:solidFill>
                  <a:schemeClr val="accent1"/>
                </a:solidFill>
              </a:rPr>
              <a:t>Mind</a:t>
            </a:r>
            <a:r>
              <a:rPr lang="de-DE" b="1" dirty="0">
                <a:solidFill>
                  <a:schemeClr val="accent1"/>
                </a:solidFill>
              </a:rPr>
              <a:t> Body Medizin</a:t>
            </a:r>
          </a:p>
          <a:p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5264280" y="2540160"/>
              <a:ext cx="2546640" cy="110520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8440" y="2476440"/>
                <a:ext cx="2578320" cy="12322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feil nach rechts 8"/>
          <p:cNvSpPr/>
          <p:nvPr/>
        </p:nvSpPr>
        <p:spPr>
          <a:xfrm>
            <a:off x="2065782" y="2883051"/>
            <a:ext cx="1094777" cy="290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225873" y="2845917"/>
            <a:ext cx="18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</a:rPr>
              <a:t>Salutogenese</a:t>
            </a:r>
            <a:endParaRPr lang="de-D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9386" y="524475"/>
            <a:ext cx="9688338" cy="1280890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Haltung und Einstellung – Aspekte aus der Glücksforschung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16275" y="2133600"/>
            <a:ext cx="9688337" cy="3777622"/>
          </a:xfrm>
        </p:spPr>
        <p:txBody>
          <a:bodyPr>
            <a:normAutofit/>
          </a:bodyPr>
          <a:lstStyle/>
          <a:p>
            <a:r>
              <a:rPr lang="de-DE" dirty="0"/>
              <a:t>G</a:t>
            </a:r>
            <a:r>
              <a:rPr lang="de-DE" dirty="0" smtClean="0"/>
              <a:t>lück oder </a:t>
            </a:r>
            <a:r>
              <a:rPr lang="de-DE" dirty="0"/>
              <a:t>G</a:t>
            </a:r>
            <a:r>
              <a:rPr lang="de-DE" dirty="0" smtClean="0"/>
              <a:t>lückserwartung ist die wichtigste </a:t>
            </a:r>
            <a:r>
              <a:rPr lang="de-DE" b="1" dirty="0" smtClean="0">
                <a:solidFill>
                  <a:schemeClr val="accent1"/>
                </a:solidFill>
              </a:rPr>
              <a:t>Triebfeder der Neuroplastizität</a:t>
            </a:r>
          </a:p>
          <a:p>
            <a:r>
              <a:rPr lang="de-DE" b="1" dirty="0" err="1">
                <a:solidFill>
                  <a:schemeClr val="accent1"/>
                </a:solidFill>
              </a:rPr>
              <a:t>Neuroplasitizität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>ist eine </a:t>
            </a:r>
            <a:r>
              <a:rPr lang="de-DE" b="1" dirty="0">
                <a:solidFill>
                  <a:schemeClr val="accent1"/>
                </a:solidFill>
              </a:rPr>
              <a:t>biologische Fähigkeit </a:t>
            </a:r>
            <a:r>
              <a:rPr lang="de-DE" b="1" dirty="0" smtClean="0"/>
              <a:t>– </a:t>
            </a:r>
            <a:r>
              <a:rPr lang="de-DE" dirty="0" smtClean="0"/>
              <a:t>das Gehirn passt sich an</a:t>
            </a:r>
          </a:p>
          <a:p>
            <a:r>
              <a:rPr lang="de-DE" b="1" dirty="0" smtClean="0">
                <a:solidFill>
                  <a:schemeClr val="accent1"/>
                </a:solidFill>
              </a:rPr>
              <a:t>Vertrauen und Glaube (z.B. der </a:t>
            </a:r>
            <a:r>
              <a:rPr lang="de-DE" b="1" dirty="0" err="1" smtClean="0">
                <a:solidFill>
                  <a:schemeClr val="accent1"/>
                </a:solidFill>
              </a:rPr>
              <a:t>Placeboeffekt</a:t>
            </a:r>
            <a:r>
              <a:rPr lang="de-DE" b="1" dirty="0" smtClean="0">
                <a:solidFill>
                  <a:schemeClr val="accent1"/>
                </a:solidFill>
              </a:rPr>
              <a:t>) </a:t>
            </a:r>
            <a:r>
              <a:rPr lang="de-DE" dirty="0" smtClean="0"/>
              <a:t>helfen dabei, dass sich das Gehirn seinen Herausforderungen anpasst – es ist nicht zu verwechseln mit „schönreden“</a:t>
            </a:r>
            <a:endParaRPr lang="de-DE" b="1" dirty="0" smtClean="0"/>
          </a:p>
          <a:p>
            <a:r>
              <a:rPr lang="de-DE" b="1" dirty="0" smtClean="0">
                <a:solidFill>
                  <a:schemeClr val="accent1"/>
                </a:solidFill>
              </a:rPr>
              <a:t>Der </a:t>
            </a:r>
            <a:r>
              <a:rPr lang="de-DE" b="1" dirty="0" err="1" smtClean="0">
                <a:solidFill>
                  <a:schemeClr val="accent1"/>
                </a:solidFill>
              </a:rPr>
              <a:t>Placeboeffekt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smtClean="0"/>
              <a:t>führt zu einer Erhöhung des </a:t>
            </a:r>
            <a:r>
              <a:rPr lang="de-DE" b="1" dirty="0" err="1" smtClean="0">
                <a:solidFill>
                  <a:schemeClr val="accent1"/>
                </a:solidFill>
              </a:rPr>
              <a:t>Dopaminspiegels</a:t>
            </a:r>
            <a:r>
              <a:rPr lang="de-DE" dirty="0" smtClean="0"/>
              <a:t> und anderer Glückshormone</a:t>
            </a:r>
          </a:p>
          <a:p>
            <a:r>
              <a:rPr lang="de-DE" b="1" dirty="0">
                <a:solidFill>
                  <a:schemeClr val="accent1"/>
                </a:solidFill>
              </a:rPr>
              <a:t>Dopamin</a:t>
            </a:r>
            <a:r>
              <a:rPr lang="de-DE" dirty="0"/>
              <a:t> macht erwartungsfroh und glücklich und kann dadurch eine Behandlung unterstützen, ist das Hormon der </a:t>
            </a:r>
            <a:r>
              <a:rPr lang="de-DE" dirty="0" smtClean="0"/>
              <a:t>Vorfreude</a:t>
            </a:r>
          </a:p>
          <a:p>
            <a:r>
              <a:rPr lang="de-DE" dirty="0" smtClean="0"/>
              <a:t>der </a:t>
            </a:r>
            <a:r>
              <a:rPr lang="de-DE" dirty="0" err="1" smtClean="0"/>
              <a:t>Placeboeffekt</a:t>
            </a:r>
            <a:r>
              <a:rPr lang="de-DE" dirty="0" smtClean="0"/>
              <a:t> beruht auf einer </a:t>
            </a:r>
            <a:r>
              <a:rPr lang="de-DE" b="1" dirty="0" smtClean="0">
                <a:solidFill>
                  <a:schemeClr val="accent1"/>
                </a:solidFill>
              </a:rPr>
              <a:t>positiven Erfahrung</a:t>
            </a:r>
            <a:r>
              <a:rPr lang="de-DE" dirty="0" smtClean="0"/>
              <a:t>, und führt damit zu einer </a:t>
            </a:r>
            <a:r>
              <a:rPr lang="de-DE" b="1" dirty="0" smtClean="0">
                <a:solidFill>
                  <a:schemeClr val="accent1"/>
                </a:solidFill>
              </a:rPr>
              <a:t>positiven Erwartung </a:t>
            </a:r>
          </a:p>
        </p:txBody>
      </p:sp>
      <p:pic>
        <p:nvPicPr>
          <p:cNvPr id="1026" name="Picture 2" descr="https://pixabay.com/get/57e5d7434e55b10ff3d89960c62d3e7f123cd9e05153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91" y="931101"/>
            <a:ext cx="1867465" cy="13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4201" y="510331"/>
            <a:ext cx="8911687" cy="1280890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Salutogenese – die </a:t>
            </a:r>
            <a:r>
              <a:rPr lang="de-DE" dirty="0">
                <a:solidFill>
                  <a:schemeClr val="accent1"/>
                </a:solidFill>
              </a:rPr>
              <a:t>P</a:t>
            </a:r>
            <a:r>
              <a:rPr lang="de-DE" dirty="0" smtClean="0">
                <a:solidFill>
                  <a:schemeClr val="accent1"/>
                </a:solidFill>
              </a:rPr>
              <a:t>erson und womit es begann…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1951" y="1791221"/>
            <a:ext cx="9362661" cy="4346531"/>
          </a:xfrm>
        </p:spPr>
        <p:txBody>
          <a:bodyPr/>
          <a:lstStyle/>
          <a:p>
            <a:r>
              <a:rPr lang="de-DE" dirty="0" smtClean="0"/>
              <a:t>lateinisch „</a:t>
            </a:r>
            <a:r>
              <a:rPr lang="de-DE" dirty="0" err="1" smtClean="0"/>
              <a:t>salus</a:t>
            </a:r>
            <a:r>
              <a:rPr lang="de-DE" dirty="0" smtClean="0"/>
              <a:t>“ = Gesundheit, Heil, Glück</a:t>
            </a:r>
          </a:p>
          <a:p>
            <a:r>
              <a:rPr lang="de-DE" dirty="0" smtClean="0"/>
              <a:t>griechisch „</a:t>
            </a:r>
            <a:r>
              <a:rPr lang="de-DE" dirty="0" err="1" smtClean="0"/>
              <a:t>genesis</a:t>
            </a:r>
            <a:r>
              <a:rPr lang="de-DE" dirty="0" smtClean="0"/>
              <a:t>“ = Entstehung, Entwicklung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Aaron </a:t>
            </a:r>
            <a:r>
              <a:rPr lang="de-DE" b="1" dirty="0" err="1" smtClean="0"/>
              <a:t>Antonovsky</a:t>
            </a:r>
            <a:r>
              <a:rPr lang="de-DE" b="1" dirty="0" smtClean="0"/>
              <a:t> </a:t>
            </a:r>
            <a:r>
              <a:rPr lang="de-DE" dirty="0" smtClean="0"/>
              <a:t>(1923-1994)</a:t>
            </a:r>
          </a:p>
          <a:p>
            <a:pPr marL="0" indent="0">
              <a:buNone/>
            </a:pPr>
            <a:r>
              <a:rPr lang="de-DE" dirty="0" smtClean="0"/>
              <a:t>amerikanisch-israelischer Medizinsoziologe</a:t>
            </a:r>
          </a:p>
          <a:p>
            <a:pPr marL="0" indent="0">
              <a:buNone/>
            </a:pPr>
            <a:r>
              <a:rPr lang="de-DE" dirty="0" smtClean="0"/>
              <a:t>„Vater“ der Salutogenese</a:t>
            </a:r>
          </a:p>
          <a:p>
            <a:pPr marL="0" indent="0">
              <a:buNone/>
            </a:pPr>
            <a:r>
              <a:rPr lang="de-DE" dirty="0" smtClean="0"/>
              <a:t>Er hat eine radikal andere Sichtweise von Gesundheit und Krankheit in die Forschung, bzw. </a:t>
            </a:r>
            <a:r>
              <a:rPr lang="de-DE" dirty="0"/>
              <a:t>W</a:t>
            </a:r>
            <a:r>
              <a:rPr lang="de-DE" dirty="0" smtClean="0"/>
              <a:t>issenschaft eingebracht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00B050"/>
                </a:solidFill>
              </a:rPr>
              <a:t>„Wie entwickelt sich Gesundheit?“ </a:t>
            </a:r>
            <a:r>
              <a:rPr lang="de-DE" dirty="0" smtClean="0"/>
              <a:t>anstatt: </a:t>
            </a:r>
            <a:r>
              <a:rPr lang="de-DE" b="1" dirty="0" smtClean="0">
                <a:solidFill>
                  <a:srgbClr val="C00000"/>
                </a:solidFill>
              </a:rPr>
              <a:t>„Was macht uns krank?“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C00000"/>
                </a:solidFill>
              </a:rPr>
              <a:t>Erste Antworten auf diese Fragen:  </a:t>
            </a:r>
            <a:r>
              <a:rPr lang="de-DE" b="1" dirty="0">
                <a:solidFill>
                  <a:srgbClr val="C00000"/>
                </a:solidFill>
              </a:rPr>
              <a:t>im Jahre 1970 </a:t>
            </a:r>
            <a:r>
              <a:rPr lang="de-DE" b="1" dirty="0" smtClean="0">
                <a:solidFill>
                  <a:srgbClr val="C00000"/>
                </a:solidFill>
              </a:rPr>
              <a:t>im Rahmen von Forschungen zur emotionalen Gesundheit von jüdischen Frauen mit KZ- Erfahrung</a:t>
            </a:r>
          </a:p>
          <a:p>
            <a:pPr marL="0" indent="0">
              <a:buNone/>
            </a:pPr>
            <a:endParaRPr lang="de-DE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39" y="1630861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16800"/>
          </a:xfrm>
        </p:spPr>
        <p:txBody>
          <a:bodyPr/>
          <a:lstStyle/>
          <a:p>
            <a:r>
              <a:rPr lang="de-DE" b="1" dirty="0" smtClean="0">
                <a:solidFill>
                  <a:schemeClr val="accent1"/>
                </a:solidFill>
              </a:rPr>
              <a:t>Zusammenfassung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28384" y="1741118"/>
            <a:ext cx="9876228" cy="459705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Damit ich mich mehr zum </a:t>
            </a:r>
            <a:r>
              <a:rPr lang="de-DE" dirty="0" smtClean="0">
                <a:solidFill>
                  <a:schemeClr val="accent1"/>
                </a:solidFill>
              </a:rPr>
              <a:t>Gesundheitspol</a:t>
            </a:r>
            <a:r>
              <a:rPr lang="de-DE" dirty="0" smtClean="0"/>
              <a:t> hinbewegen kann, brauche ich einen ausgewogenes, </a:t>
            </a:r>
            <a:r>
              <a:rPr lang="de-DE" dirty="0" smtClean="0">
                <a:solidFill>
                  <a:schemeClr val="accent1"/>
                </a:solidFill>
              </a:rPr>
              <a:t>hohes Kohärenzgefühl und zwar:</a:t>
            </a:r>
          </a:p>
          <a:p>
            <a:r>
              <a:rPr lang="de-DE" dirty="0" smtClean="0"/>
              <a:t>das Gefühl zu </a:t>
            </a:r>
            <a:r>
              <a:rPr lang="de-DE" dirty="0" smtClean="0">
                <a:solidFill>
                  <a:schemeClr val="accent1"/>
                </a:solidFill>
              </a:rPr>
              <a:t>verstehen, meine Welt zu ordnen,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/>
                </a:solidFill>
              </a:rPr>
              <a:t>Ressourcen</a:t>
            </a:r>
            <a:r>
              <a:rPr lang="de-DE" dirty="0" smtClean="0"/>
              <a:t> zu haben (innere und äußere), </a:t>
            </a:r>
            <a:r>
              <a:rPr lang="de-DE" dirty="0" smtClean="0">
                <a:solidFill>
                  <a:schemeClr val="accent1"/>
                </a:solidFill>
              </a:rPr>
              <a:t>beteiligt zu sein</a:t>
            </a:r>
            <a:r>
              <a:rPr lang="de-DE" dirty="0" smtClean="0"/>
              <a:t>, bzw. </a:t>
            </a:r>
            <a:r>
              <a:rPr lang="de-DE" dirty="0" smtClean="0">
                <a:solidFill>
                  <a:schemeClr val="accent1"/>
                </a:solidFill>
              </a:rPr>
              <a:t>Sinn</a:t>
            </a:r>
            <a:r>
              <a:rPr lang="de-DE" dirty="0" smtClean="0"/>
              <a:t> zu erleben – das alles ist maßgeblich für meine Gesundheit bzw. meine Heilung</a:t>
            </a:r>
          </a:p>
          <a:p>
            <a:r>
              <a:rPr lang="de-DE" dirty="0" smtClean="0"/>
              <a:t>Eine wichtige soziale Ressource sind meine </a:t>
            </a:r>
            <a:r>
              <a:rPr lang="de-DE" dirty="0" smtClean="0">
                <a:solidFill>
                  <a:schemeClr val="accent1"/>
                </a:solidFill>
              </a:rPr>
              <a:t>gelingenden Beziehungen – ich kann sie mit einer </a:t>
            </a:r>
            <a:r>
              <a:rPr lang="de-DE" dirty="0" err="1" smtClean="0">
                <a:solidFill>
                  <a:schemeClr val="accent1"/>
                </a:solidFill>
              </a:rPr>
              <a:t>salutogenen</a:t>
            </a:r>
            <a:r>
              <a:rPr lang="de-DE" dirty="0" smtClean="0">
                <a:solidFill>
                  <a:schemeClr val="accent1"/>
                </a:solidFill>
              </a:rPr>
              <a:t> Kommunikation herbeireden  - </a:t>
            </a:r>
            <a:r>
              <a:rPr lang="de-DE" dirty="0" smtClean="0"/>
              <a:t>dies hat eine positive Wirkung auf mein </a:t>
            </a:r>
            <a:r>
              <a:rPr lang="de-DE" dirty="0" smtClean="0">
                <a:solidFill>
                  <a:schemeClr val="accent1"/>
                </a:solidFill>
              </a:rPr>
              <a:t>Immunsystem</a:t>
            </a:r>
            <a:r>
              <a:rPr lang="de-DE" dirty="0" smtClean="0"/>
              <a:t> 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indem ich authentisch</a:t>
            </a:r>
            <a:r>
              <a:rPr lang="de-DE" dirty="0" smtClean="0"/>
              <a:t> bin, mein Gegenüber </a:t>
            </a:r>
            <a:r>
              <a:rPr lang="de-DE" dirty="0" smtClean="0">
                <a:solidFill>
                  <a:schemeClr val="accent1"/>
                </a:solidFill>
              </a:rPr>
              <a:t>akzeptiere, wertschätze</a:t>
            </a:r>
            <a:r>
              <a:rPr lang="de-DE" dirty="0" smtClean="0"/>
              <a:t> wie sie oder er ist, und versuche diese </a:t>
            </a:r>
            <a:r>
              <a:rPr lang="de-DE" dirty="0"/>
              <a:t>P</a:t>
            </a:r>
            <a:r>
              <a:rPr lang="de-DE" dirty="0" smtClean="0"/>
              <a:t>erson zu verstehen wie sie denkt, wie sie fühlt</a:t>
            </a:r>
          </a:p>
          <a:p>
            <a:r>
              <a:rPr lang="de-DE" dirty="0" smtClean="0"/>
              <a:t>diese </a:t>
            </a:r>
            <a:r>
              <a:rPr lang="de-DE" dirty="0" smtClean="0">
                <a:solidFill>
                  <a:schemeClr val="accent1"/>
                </a:solidFill>
              </a:rPr>
              <a:t>gesundheitsorientierte, </a:t>
            </a:r>
            <a:r>
              <a:rPr lang="de-DE" dirty="0" err="1" smtClean="0">
                <a:solidFill>
                  <a:schemeClr val="accent1"/>
                </a:solidFill>
              </a:rPr>
              <a:t>salutogene</a:t>
            </a:r>
            <a:r>
              <a:rPr lang="de-DE" dirty="0" smtClean="0">
                <a:solidFill>
                  <a:schemeClr val="accent1"/>
                </a:solidFill>
              </a:rPr>
              <a:t> Dynamik MUSS </a:t>
            </a:r>
            <a:r>
              <a:rPr lang="de-DE" dirty="0" smtClean="0"/>
              <a:t>neben der klassischen Medizin einen wesentlichen Platz in der Gesundheitsversorgung einnehmen</a:t>
            </a:r>
          </a:p>
          <a:p>
            <a:r>
              <a:rPr lang="de-DE" b="1" dirty="0" smtClean="0">
                <a:solidFill>
                  <a:schemeClr val="accent1"/>
                </a:solidFill>
              </a:rPr>
              <a:t>Selbsthilfe</a:t>
            </a:r>
            <a:r>
              <a:rPr lang="de-DE" dirty="0" smtClean="0">
                <a:solidFill>
                  <a:schemeClr val="accent1"/>
                </a:solidFill>
              </a:rPr>
              <a:t> im Sinne von: </a:t>
            </a:r>
            <a:r>
              <a:rPr lang="de-DE" dirty="0" err="1" smtClean="0">
                <a:solidFill>
                  <a:schemeClr val="accent1"/>
                </a:solidFill>
              </a:rPr>
              <a:t>Salutogen</a:t>
            </a:r>
            <a:r>
              <a:rPr lang="de-DE" dirty="0" smtClean="0">
                <a:solidFill>
                  <a:schemeClr val="accent1"/>
                </a:solidFill>
              </a:rPr>
              <a:t> sein zu mir selbst und zu anderen</a:t>
            </a:r>
          </a:p>
          <a:p>
            <a:r>
              <a:rPr lang="de-DE" b="1" dirty="0" smtClean="0">
                <a:solidFill>
                  <a:schemeClr val="accent1"/>
                </a:solidFill>
              </a:rPr>
              <a:t>Wir sind, was wir denken: </a:t>
            </a:r>
            <a:r>
              <a:rPr lang="de-DE" dirty="0" smtClean="0">
                <a:solidFill>
                  <a:schemeClr val="accent1"/>
                </a:solidFill>
              </a:rPr>
              <a:t>„Ich vertraue auf mich und die anderen, ich kann das schaffen“, diese Einstellungen sind z.B. Zeichen eines hohen Kohärenzgefühls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07" y="243297"/>
            <a:ext cx="1950720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5541" y="1190982"/>
            <a:ext cx="8915400" cy="3777622"/>
          </a:xfrm>
        </p:spPr>
        <p:txBody>
          <a:bodyPr/>
          <a:lstStyle/>
          <a:p>
            <a:endParaRPr lang="de-DE" dirty="0" smtClean="0"/>
          </a:p>
          <a:p>
            <a:r>
              <a:rPr lang="de-DE" sz="3600" b="1" dirty="0" smtClean="0">
                <a:solidFill>
                  <a:schemeClr val="accent1"/>
                </a:solidFill>
              </a:rPr>
              <a:t>Danke für Ihre Aufmerksamkeit </a:t>
            </a:r>
            <a:r>
              <a:rPr lang="de-DE" sz="2400" dirty="0" smtClean="0"/>
              <a:t>und mögen Sie immer und immer wieder im Sinne der Salutogenese </a:t>
            </a:r>
            <a:r>
              <a:rPr lang="de-DE" sz="2400" dirty="0" smtClean="0">
                <a:solidFill>
                  <a:schemeClr val="accent1"/>
                </a:solidFill>
              </a:rPr>
              <a:t>Positives erfahren, Positives erwarten und  zuversichtlich bleiben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reihandform 4"/>
          <p:cNvSpPr>
            <a:spLocks/>
          </p:cNvSpPr>
          <p:nvPr/>
        </p:nvSpPr>
        <p:spPr bwMode="auto">
          <a:xfrm>
            <a:off x="3201045" y="3408028"/>
            <a:ext cx="5581650" cy="590550"/>
          </a:xfrm>
          <a:custGeom>
            <a:avLst/>
            <a:gdLst>
              <a:gd name="T0" fmla="*/ 0 w 8790"/>
              <a:gd name="T1" fmla="*/ 540 h 930"/>
              <a:gd name="T2" fmla="*/ 1440 w 8790"/>
              <a:gd name="T3" fmla="*/ 180 h 930"/>
              <a:gd name="T4" fmla="*/ 7740 w 8790"/>
              <a:gd name="T5" fmla="*/ 900 h 930"/>
              <a:gd name="T6" fmla="*/ 7740 w 8790"/>
              <a:gd name="T7" fmla="*/ 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90" h="930">
                <a:moveTo>
                  <a:pt x="0" y="540"/>
                </a:moveTo>
                <a:cubicBezTo>
                  <a:pt x="75" y="330"/>
                  <a:pt x="150" y="120"/>
                  <a:pt x="1440" y="180"/>
                </a:cubicBezTo>
                <a:cubicBezTo>
                  <a:pt x="2730" y="240"/>
                  <a:pt x="6690" y="930"/>
                  <a:pt x="7740" y="900"/>
                </a:cubicBezTo>
                <a:cubicBezTo>
                  <a:pt x="8790" y="870"/>
                  <a:pt x="8265" y="435"/>
                  <a:pt x="774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2267370" y="34918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8052934" y="2929105"/>
            <a:ext cx="145952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gesund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4421282" y="3703303"/>
            <a:ext cx="978084" cy="580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6333041" y="32427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6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 smtClean="0"/>
              <a:t>Antonovsky</a:t>
            </a:r>
            <a:r>
              <a:rPr lang="de-DE" dirty="0" smtClean="0"/>
              <a:t> A. &amp; Franke, A. (</a:t>
            </a:r>
            <a:r>
              <a:rPr lang="de-DE" dirty="0" err="1" smtClean="0"/>
              <a:t>Hg</a:t>
            </a:r>
            <a:r>
              <a:rPr lang="de-DE" dirty="0" smtClean="0"/>
              <a:t>.)(1997): Salutogenese. eine Entmystifizierung der Gesundheit. Tübingen: </a:t>
            </a:r>
            <a:r>
              <a:rPr lang="de-DE" dirty="0" err="1" smtClean="0"/>
              <a:t>dgvt</a:t>
            </a:r>
            <a:r>
              <a:rPr lang="de-DE" dirty="0" smtClean="0"/>
              <a:t> Verlag</a:t>
            </a:r>
          </a:p>
          <a:p>
            <a:r>
              <a:rPr lang="de-DE" dirty="0" err="1" smtClean="0"/>
              <a:t>Esch</a:t>
            </a:r>
            <a:r>
              <a:rPr lang="de-DE" dirty="0" smtClean="0"/>
              <a:t>, T. (2017): Die Neurobiologie des Glücks. Stuttgart: Thieme</a:t>
            </a:r>
          </a:p>
          <a:p>
            <a:r>
              <a:rPr lang="de-DE" dirty="0"/>
              <a:t>Petzold, T (2018): </a:t>
            </a:r>
            <a:r>
              <a:rPr lang="de-DE" dirty="0" err="1"/>
              <a:t>Salutogene</a:t>
            </a:r>
            <a:r>
              <a:rPr lang="de-DE" dirty="0"/>
              <a:t> Kommunikation. Zentrum für Salutogenese. Gandersheim. Online unter: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www.salutogenese-zentrum.de/cms/main/salkom/grundlegendes.html</a:t>
            </a:r>
            <a:endParaRPr lang="de-DE" dirty="0" smtClean="0"/>
          </a:p>
          <a:p>
            <a:r>
              <a:rPr lang="de-DE" dirty="0" smtClean="0"/>
              <a:t>Rogers, C. (2016): Entwicklung der Persönlichkeit. Psychotherapie aus Sicht des Therapeuten. Stuttgart: Klett-Cotta</a:t>
            </a:r>
          </a:p>
          <a:p>
            <a:r>
              <a:rPr lang="de-DE" dirty="0" smtClean="0"/>
              <a:t>Schubert, C. (2018): Was uns krank macht, was uns heilt. Aufbruch in eine neue Medizin. </a:t>
            </a:r>
            <a:r>
              <a:rPr lang="de-DE" dirty="0" err="1" smtClean="0"/>
              <a:t>Munderfing</a:t>
            </a:r>
            <a:r>
              <a:rPr lang="de-DE" dirty="0" smtClean="0"/>
              <a:t>: Fischer &amp; </a:t>
            </a:r>
            <a:r>
              <a:rPr lang="de-DE" dirty="0" err="1" smtClean="0"/>
              <a:t>Gann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Links: </a:t>
            </a:r>
            <a:r>
              <a:rPr lang="de-DE" dirty="0" smtClean="0"/>
              <a:t>Biologische Krebsabwehr</a:t>
            </a:r>
            <a:r>
              <a:rPr lang="de-DE" dirty="0"/>
              <a:t>: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www.youtube.com/channel/UCPXZpFLXipHiwUvHt_rO4yA</a:t>
            </a:r>
            <a:endParaRPr lang="de-DE" dirty="0" smtClean="0"/>
          </a:p>
          <a:p>
            <a:pPr marL="0" indent="0">
              <a:buNone/>
            </a:pPr>
            <a:r>
              <a:rPr lang="de-DE" dirty="0">
                <a:hlinkClick r:id="rId4"/>
              </a:rPr>
              <a:t>https://www.biokrebs.de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Christian Schubert, Psychoneuroimmunologe/Universität Innsbruck</a:t>
            </a:r>
            <a:endParaRPr lang="de-DE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Krebs ist keine ausschließlich biologische Krankheit, sondern ein ganzheitliches Ereignis im Körper</a:t>
            </a:r>
          </a:p>
          <a:p>
            <a:r>
              <a:rPr lang="de-DE" dirty="0" smtClean="0"/>
              <a:t>Chronische Belastungen, vor allem Beziehungsbelastungen steigern das Cortisol, das Adrenalin und das hat negative Auswirkungen auf die Krebszellen</a:t>
            </a:r>
          </a:p>
          <a:p>
            <a:r>
              <a:rPr lang="de-DE" dirty="0" smtClean="0"/>
              <a:t>Krebs ohne Krankheit – die Zellen sitzen in einem „Tumor-Stroma“, werden von gesundem Gewebe umgeben, ruhen dort und werden durch psychosoziale Belastungen aktiviert</a:t>
            </a:r>
          </a:p>
          <a:p>
            <a:r>
              <a:rPr lang="de-DE" dirty="0" smtClean="0"/>
              <a:t>zwischen Nervensystem und Immunzelle (Adrenalin und Entzündungszellen) gibt es eine sehr enge Verbindung, Entzündungsproteine werden gebildet (</a:t>
            </a:r>
            <a:r>
              <a:rPr lang="de-DE" dirty="0" err="1" smtClean="0"/>
              <a:t>proinflammatorische</a:t>
            </a:r>
            <a:r>
              <a:rPr lang="de-DE" dirty="0" smtClean="0"/>
              <a:t> Proteine) – das alles schützt, wenn plötzlich ein Stressor im Alltag auftaucht</a:t>
            </a:r>
          </a:p>
          <a:p>
            <a:r>
              <a:rPr lang="de-DE" dirty="0" smtClean="0"/>
              <a:t>der </a:t>
            </a:r>
            <a:r>
              <a:rPr lang="de-DE" dirty="0" err="1" smtClean="0"/>
              <a:t>inflammatorische</a:t>
            </a:r>
            <a:r>
              <a:rPr lang="de-DE" dirty="0" smtClean="0"/>
              <a:t> Reflex aktiviert diese Parameter wieder runter (dürfen ja nicht zu extrem und zu lange hoch sein), identifiziert Entzündung, meldet dies dem ZNS zurück – dieser Vorgang schützt uns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2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6731" y="313509"/>
            <a:ext cx="9897881" cy="1149531"/>
          </a:xfrm>
        </p:spPr>
        <p:txBody>
          <a:bodyPr/>
          <a:lstStyle/>
          <a:p>
            <a:r>
              <a:rPr lang="de-DE" b="1" dirty="0" smtClean="0">
                <a:solidFill>
                  <a:schemeClr val="accent1"/>
                </a:solidFill>
              </a:rPr>
              <a:t>Anhang: Gewaltfreie Kommunikation</a:t>
            </a:r>
            <a:endParaRPr lang="de-DE" b="1" dirty="0">
              <a:solidFill>
                <a:schemeClr val="accent1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0" y="1332411"/>
            <a:ext cx="8334103" cy="5525589"/>
          </a:xfrm>
        </p:spPr>
      </p:pic>
    </p:spTree>
    <p:extLst>
      <p:ext uri="{BB962C8B-B14F-4D97-AF65-F5344CB8AC3E}">
        <p14:creationId xmlns:p14="http://schemas.microsoft.com/office/powerpoint/2010/main" val="30334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Es braucht beides: </a:t>
            </a:r>
            <a:r>
              <a:rPr lang="de-DE" dirty="0" smtClean="0">
                <a:solidFill>
                  <a:schemeClr val="accent1"/>
                </a:solidFill>
              </a:rPr>
              <a:t>Die klassische Medizin </a:t>
            </a:r>
            <a:r>
              <a:rPr lang="de-DE" b="1" dirty="0" smtClean="0">
                <a:solidFill>
                  <a:schemeClr val="accent1"/>
                </a:solidFill>
              </a:rPr>
              <a:t>UND</a:t>
            </a:r>
            <a:r>
              <a:rPr lang="de-DE" dirty="0" smtClean="0">
                <a:solidFill>
                  <a:schemeClr val="accent1"/>
                </a:solidFill>
              </a:rPr>
              <a:t> die Salutogenese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37017" y="-677090"/>
            <a:ext cx="4841969" cy="100061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062263" y="4695316"/>
            <a:ext cx="2010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C000"/>
                </a:solidFill>
              </a:rPr>
              <a:t>Salutogenese</a:t>
            </a:r>
          </a:p>
          <a:p>
            <a:pPr algn="ctr"/>
            <a:r>
              <a:rPr lang="de-DE" b="1" dirty="0" smtClean="0">
                <a:solidFill>
                  <a:srgbClr val="FFC000"/>
                </a:solidFill>
              </a:rPr>
              <a:t>Annäherungs-system wird angeregt,</a:t>
            </a:r>
          </a:p>
          <a:p>
            <a:pPr algn="ctr"/>
            <a:r>
              <a:rPr lang="de-DE" b="1" dirty="0" smtClean="0">
                <a:solidFill>
                  <a:srgbClr val="FFC000"/>
                </a:solidFill>
              </a:rPr>
              <a:t>bringt uns in die Motivation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978331" y="2940990"/>
            <a:ext cx="203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7030A0"/>
                </a:solidFill>
              </a:rPr>
              <a:t>Pathogenese risikoorientiert</a:t>
            </a:r>
          </a:p>
          <a:p>
            <a:pPr algn="ctr"/>
            <a:r>
              <a:rPr lang="de-DE" sz="1600" b="1" dirty="0" smtClean="0">
                <a:solidFill>
                  <a:srgbClr val="7030A0"/>
                </a:solidFill>
              </a:rPr>
              <a:t>Vermeidungs-system wird angeregt,</a:t>
            </a:r>
          </a:p>
          <a:p>
            <a:pPr algn="ctr"/>
            <a:r>
              <a:rPr lang="de-DE" sz="1600" b="1" dirty="0" smtClean="0">
                <a:solidFill>
                  <a:srgbClr val="7030A0"/>
                </a:solidFill>
              </a:rPr>
              <a:t>schürt eher Ängste</a:t>
            </a:r>
            <a:endParaRPr lang="de-DE" sz="1600" b="1" dirty="0">
              <a:solidFill>
                <a:srgbClr val="7030A0"/>
              </a:solidFill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3879342" y="2341546"/>
            <a:ext cx="379476" cy="599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>
            <a:off x="8877998" y="4141319"/>
            <a:ext cx="379476" cy="599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8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Gesundheits- Krankheitskontinuum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Freihandform 4"/>
          <p:cNvSpPr>
            <a:spLocks/>
          </p:cNvSpPr>
          <p:nvPr/>
        </p:nvSpPr>
        <p:spPr bwMode="auto">
          <a:xfrm>
            <a:off x="3149580" y="3333044"/>
            <a:ext cx="5581650" cy="590550"/>
          </a:xfrm>
          <a:custGeom>
            <a:avLst/>
            <a:gdLst>
              <a:gd name="T0" fmla="*/ 0 w 8790"/>
              <a:gd name="T1" fmla="*/ 540 h 930"/>
              <a:gd name="T2" fmla="*/ 1440 w 8790"/>
              <a:gd name="T3" fmla="*/ 180 h 930"/>
              <a:gd name="T4" fmla="*/ 7740 w 8790"/>
              <a:gd name="T5" fmla="*/ 900 h 930"/>
              <a:gd name="T6" fmla="*/ 7740 w 8790"/>
              <a:gd name="T7" fmla="*/ 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90" h="930">
                <a:moveTo>
                  <a:pt x="0" y="540"/>
                </a:moveTo>
                <a:cubicBezTo>
                  <a:pt x="75" y="330"/>
                  <a:pt x="150" y="120"/>
                  <a:pt x="1440" y="180"/>
                </a:cubicBezTo>
                <a:cubicBezTo>
                  <a:pt x="2730" y="240"/>
                  <a:pt x="6690" y="930"/>
                  <a:pt x="7740" y="900"/>
                </a:cubicBezTo>
                <a:cubicBezTo>
                  <a:pt x="8790" y="870"/>
                  <a:pt x="8265" y="435"/>
                  <a:pt x="774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8001469" y="2418644"/>
            <a:ext cx="145952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als auch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gesund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778978" y="3706155"/>
            <a:ext cx="163026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krank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3409242" y="2432292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5471367" y="2578542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>
            <a:off x="7271708" y="2903621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14607" y="5153955"/>
            <a:ext cx="10333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Welche Faktoren sind daran beteiligt, dass ich meine </a:t>
            </a:r>
            <a:r>
              <a:rPr lang="de-DE" sz="2000" b="1" dirty="0">
                <a:solidFill>
                  <a:schemeClr val="accent1"/>
                </a:solidFill>
              </a:rPr>
              <a:t>P</a:t>
            </a:r>
            <a:r>
              <a:rPr lang="de-DE" sz="2000" b="1" dirty="0" smtClean="0">
                <a:solidFill>
                  <a:schemeClr val="accent1"/>
                </a:solidFill>
              </a:rPr>
              <a:t>osition auf dem </a:t>
            </a:r>
            <a:r>
              <a:rPr lang="de-DE" sz="2000" b="1" dirty="0">
                <a:solidFill>
                  <a:schemeClr val="accent1"/>
                </a:solidFill>
              </a:rPr>
              <a:t>K</a:t>
            </a:r>
            <a:r>
              <a:rPr lang="de-DE" sz="2000" b="1" dirty="0" smtClean="0">
                <a:solidFill>
                  <a:schemeClr val="accent1"/>
                </a:solidFill>
              </a:rPr>
              <a:t>ontinuum </a:t>
            </a:r>
          </a:p>
          <a:p>
            <a:r>
              <a:rPr lang="de-DE" sz="2000" b="1" dirty="0" smtClean="0">
                <a:solidFill>
                  <a:schemeClr val="accent1"/>
                </a:solidFill>
              </a:rPr>
              <a:t>zumindest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b="1" dirty="0" smtClean="0">
                <a:solidFill>
                  <a:schemeClr val="accent1"/>
                </a:solidFill>
              </a:rPr>
              <a:t>beibehalten, oder auf den gesunden Pol hinbewegen kann?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4167051" y="3943066"/>
            <a:ext cx="25256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75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32" y="260648"/>
            <a:ext cx="88338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800" b="1" dirty="0" smtClean="0">
                <a:solidFill>
                  <a:schemeClr val="accent1"/>
                </a:solidFill>
              </a:rPr>
              <a:t>Salutogenese – wie entsteht Gesundheit? </a:t>
            </a:r>
            <a:br>
              <a:rPr lang="de-DE" sz="2800" b="1" dirty="0" smtClean="0">
                <a:solidFill>
                  <a:schemeClr val="accent1"/>
                </a:solidFill>
              </a:rPr>
            </a:br>
            <a:r>
              <a:rPr lang="de-DE" sz="2800" dirty="0" smtClean="0">
                <a:solidFill>
                  <a:schemeClr val="accent1"/>
                </a:solidFill>
              </a:rPr>
              <a:t>Es sind die </a:t>
            </a:r>
            <a:r>
              <a:rPr lang="de-DE" sz="2800" dirty="0" smtClean="0">
                <a:solidFill>
                  <a:srgbClr val="00B050"/>
                </a:solidFill>
              </a:rPr>
              <a:t>generalisierten Widerstandsressourcen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2800" dirty="0" smtClean="0">
                <a:solidFill>
                  <a:schemeClr val="accent1"/>
                </a:solidFill>
              </a:rPr>
              <a:t>die uns helfen gesund zu bleiben, zu werden</a:t>
            </a:r>
            <a:endParaRPr lang="de-DE" sz="2800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8263" y="1669992"/>
            <a:ext cx="158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B050"/>
                </a:solidFill>
              </a:rPr>
              <a:t>psychische</a:t>
            </a:r>
          </a:p>
          <a:p>
            <a:r>
              <a:rPr lang="de-DE" sz="2000" b="1" dirty="0" smtClean="0">
                <a:solidFill>
                  <a:srgbClr val="00B050"/>
                </a:solidFill>
              </a:rPr>
              <a:t>Ressourcen</a:t>
            </a:r>
            <a:endParaRPr lang="de-DE" sz="2000" b="1" dirty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544444" y="3933148"/>
            <a:ext cx="12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physisch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544444" y="4328022"/>
            <a:ext cx="133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materiell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44444" y="2742994"/>
            <a:ext cx="89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sozial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8263" y="2688021"/>
            <a:ext cx="186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/>
                </a:solidFill>
              </a:rPr>
              <a:t>spirituelle</a:t>
            </a:r>
          </a:p>
          <a:p>
            <a:r>
              <a:rPr lang="de-DE" sz="2000" dirty="0" smtClean="0">
                <a:solidFill>
                  <a:schemeClr val="accent1"/>
                </a:solidFill>
              </a:rPr>
              <a:t>Ressourcen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92224" y="5183133"/>
            <a:ext cx="2971965" cy="47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ökologisch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113102" y="1669992"/>
            <a:ext cx="1729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B050"/>
                </a:solidFill>
              </a:rPr>
              <a:t>soziale </a:t>
            </a:r>
            <a:r>
              <a:rPr lang="de-DE" sz="2000" b="1" dirty="0">
                <a:solidFill>
                  <a:srgbClr val="00B050"/>
                </a:solidFill>
              </a:rPr>
              <a:t>Ressourcen</a:t>
            </a:r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92" y="1816249"/>
            <a:ext cx="7399829" cy="3745307"/>
          </a:xfrm>
        </p:spPr>
      </p:pic>
      <p:sp>
        <p:nvSpPr>
          <p:cNvPr id="13" name="Textfeld 12"/>
          <p:cNvSpPr txBox="1"/>
          <p:nvPr/>
        </p:nvSpPr>
        <p:spPr>
          <a:xfrm>
            <a:off x="10517357" y="2644222"/>
            <a:ext cx="159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/>
                </a:solidFill>
              </a:rPr>
              <a:t>kulturelle</a:t>
            </a:r>
          </a:p>
          <a:p>
            <a:r>
              <a:rPr lang="de-DE" sz="2000" dirty="0">
                <a:solidFill>
                  <a:schemeClr val="accent1"/>
                </a:solidFill>
              </a:rPr>
              <a:t>Ressourcen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918483" y="3661562"/>
            <a:ext cx="2345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accent1"/>
                </a:solidFill>
              </a:rPr>
              <a:t>gesellschaft</a:t>
            </a:r>
            <a:r>
              <a:rPr lang="de-DE" sz="2000" dirty="0" smtClean="0">
                <a:solidFill>
                  <a:schemeClr val="accent1"/>
                </a:solidFill>
              </a:rPr>
              <a:t>-</a:t>
            </a:r>
          </a:p>
          <a:p>
            <a:r>
              <a:rPr lang="de-DE" sz="2000" dirty="0" smtClean="0">
                <a:solidFill>
                  <a:schemeClr val="accent1"/>
                </a:solidFill>
              </a:rPr>
              <a:t>-</a:t>
            </a:r>
            <a:r>
              <a:rPr lang="de-DE" sz="2000" dirty="0" err="1" smtClean="0">
                <a:solidFill>
                  <a:schemeClr val="accent1"/>
                </a:solidFill>
              </a:rPr>
              <a:t>liche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>
                <a:solidFill>
                  <a:schemeClr val="accent1"/>
                </a:solidFill>
              </a:rPr>
              <a:t>Ressourcen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24663" y="3620136"/>
            <a:ext cx="159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/>
                </a:solidFill>
              </a:rPr>
              <a:t>materielle</a:t>
            </a:r>
          </a:p>
          <a:p>
            <a:r>
              <a:rPr lang="de-DE" sz="2000" dirty="0">
                <a:solidFill>
                  <a:schemeClr val="accent1"/>
                </a:solidFill>
              </a:rPr>
              <a:t>Ressourcen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601029" y="4651600"/>
            <a:ext cx="159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/>
                </a:solidFill>
              </a:rPr>
              <a:t>physische</a:t>
            </a:r>
          </a:p>
          <a:p>
            <a:r>
              <a:rPr lang="de-DE" sz="2000" dirty="0">
                <a:solidFill>
                  <a:schemeClr val="accent1"/>
                </a:solidFill>
              </a:rPr>
              <a:t>Ressourcen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88984" y="5669629"/>
            <a:ext cx="11700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B050"/>
                </a:solidFill>
              </a:rPr>
              <a:t>aus diesen Ressourcen entwickelt sich das </a:t>
            </a:r>
            <a:r>
              <a:rPr lang="de-DE" sz="2000" b="1" dirty="0" smtClean="0">
                <a:solidFill>
                  <a:schemeClr val="accent1"/>
                </a:solidFill>
              </a:rPr>
              <a:t>Gefühl der Kohärenz </a:t>
            </a:r>
            <a:r>
              <a:rPr lang="de-DE" sz="2000" dirty="0" smtClean="0">
                <a:solidFill>
                  <a:srgbClr val="00B050"/>
                </a:solidFill>
              </a:rPr>
              <a:t>= ich kann eine Anforderung </a:t>
            </a:r>
          </a:p>
          <a:p>
            <a:pPr algn="ctr"/>
            <a:r>
              <a:rPr lang="de-DE" sz="2000" dirty="0" smtClean="0">
                <a:solidFill>
                  <a:srgbClr val="00B050"/>
                </a:solidFill>
              </a:rPr>
              <a:t>schaffen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12190" y="4865442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ökologische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Ressourcen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671048" y="1282788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Übung</a:t>
            </a:r>
            <a:endParaRPr lang="de-DE" sz="2000" b="1" dirty="0">
              <a:solidFill>
                <a:srgbClr val="FFC000"/>
              </a:solidFill>
            </a:endParaRPr>
          </a:p>
        </p:txBody>
      </p:sp>
      <p:sp>
        <p:nvSpPr>
          <p:cNvPr id="19" name="Pfeil nach rechts 18"/>
          <p:cNvSpPr/>
          <p:nvPr/>
        </p:nvSpPr>
        <p:spPr>
          <a:xfrm>
            <a:off x="9692640" y="12189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3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3" grpId="0"/>
      <p:bldP spid="13" grpId="0"/>
      <p:bldP spid="12" grpId="0"/>
      <p:bldP spid="14" grpId="0"/>
      <p:bldP spid="15" grpId="0"/>
      <p:bldP spid="8" grpId="0"/>
      <p:bldP spid="16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6067" y="624110"/>
            <a:ext cx="978854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Drei wesentliche Bausteine des </a:t>
            </a:r>
            <a:r>
              <a:rPr lang="de-DE" dirty="0" smtClean="0">
                <a:solidFill>
                  <a:schemeClr val="accent1"/>
                </a:solidFill>
              </a:rPr>
              <a:t>Kohärenzgefühls (sense </a:t>
            </a:r>
            <a:r>
              <a:rPr lang="de-DE" dirty="0" err="1" smtClean="0">
                <a:solidFill>
                  <a:schemeClr val="accent1"/>
                </a:solidFill>
              </a:rPr>
              <a:t>of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coherence</a:t>
            </a:r>
            <a:r>
              <a:rPr lang="de-DE" dirty="0" smtClean="0">
                <a:solidFill>
                  <a:schemeClr val="accent1"/>
                </a:solidFill>
              </a:rPr>
              <a:t> = </a:t>
            </a:r>
            <a:r>
              <a:rPr lang="de-DE" b="1" dirty="0" err="1" smtClean="0">
                <a:solidFill>
                  <a:schemeClr val="accent1"/>
                </a:solidFill>
              </a:rPr>
              <a:t>SoC</a:t>
            </a:r>
            <a:r>
              <a:rPr lang="de-DE" dirty="0" smtClean="0">
                <a:solidFill>
                  <a:schemeClr val="accent1"/>
                </a:solidFill>
              </a:rPr>
              <a:t>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63462" y="1905000"/>
            <a:ext cx="4505649" cy="25918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Verstehbarkeit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ich kann Informationen verstehen, ordnen, strukturieren, die Welt in der ich lebe vorhersehbar, verstehbar erleben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501024" y="3382720"/>
            <a:ext cx="4618384" cy="2621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Bedeutsamkeit, Sinn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– ich habe das Gefühl, dass es sich lohnt mich für meine Ziele und Aufgaben zu engagieren, ich erlebe Sinn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 flipH="1">
            <a:off x="7027101" y="1942299"/>
            <a:ext cx="4784940" cy="27674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Handhabbarkeit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– ich kann die Aufgaben, die mir das Leben stellt lösen, ich habe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Ressourcen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zur Verfügung – eigene, oder durch Hilfe von außen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22417" y="5837602"/>
            <a:ext cx="5787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</a:rPr>
              <a:t>D</a:t>
            </a:r>
            <a:r>
              <a:rPr lang="de-DE" sz="1600" b="1" dirty="0" smtClean="0">
                <a:solidFill>
                  <a:schemeClr val="accent1"/>
                </a:solidFill>
              </a:rPr>
              <a:t>iese Bausteine entwickeln sich im Laufe meines</a:t>
            </a:r>
          </a:p>
          <a:p>
            <a:pPr algn="ctr"/>
            <a:r>
              <a:rPr lang="de-DE" sz="1600" b="1" dirty="0">
                <a:solidFill>
                  <a:schemeClr val="accent1"/>
                </a:solidFill>
              </a:rPr>
              <a:t> </a:t>
            </a:r>
            <a:r>
              <a:rPr lang="de-DE" sz="1600" b="1" dirty="0" smtClean="0">
                <a:solidFill>
                  <a:schemeClr val="accent1"/>
                </a:solidFill>
              </a:rPr>
              <a:t>Lebens, sie machen meine Lebenserfahrung aus!</a:t>
            </a:r>
          </a:p>
          <a:p>
            <a:pPr algn="ctr"/>
            <a:r>
              <a:rPr lang="de-DE" sz="1600" b="1" dirty="0" smtClean="0">
                <a:solidFill>
                  <a:schemeClr val="accent1"/>
                </a:solidFill>
              </a:rPr>
              <a:t>Diese Bausteine haben eine hohe Beziehung zueinander</a:t>
            </a:r>
            <a:endParaRPr lang="de-DE" sz="1600" b="1" dirty="0">
              <a:solidFill>
                <a:schemeClr val="accent1"/>
              </a:solidFill>
            </a:endParaRPr>
          </a:p>
        </p:txBody>
      </p:sp>
      <p:sp>
        <p:nvSpPr>
          <p:cNvPr id="10" name="Pfeil nach rechts 9"/>
          <p:cNvSpPr/>
          <p:nvPr/>
        </p:nvSpPr>
        <p:spPr>
          <a:xfrm>
            <a:off x="5320643" y="5948370"/>
            <a:ext cx="1289697" cy="388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6103" y="592221"/>
            <a:ext cx="8911687" cy="1280890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Die Hausfrau als Beispiel eines unausgewogenen </a:t>
            </a:r>
            <a:r>
              <a:rPr lang="de-DE" b="1" dirty="0" err="1" smtClean="0">
                <a:solidFill>
                  <a:schemeClr val="accent1"/>
                </a:solidFill>
              </a:rPr>
              <a:t>SoC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04" y="2133600"/>
            <a:ext cx="5674291" cy="346553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99447" y="2684012"/>
            <a:ext cx="38811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Lebenserfahrungsaspekte: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Konsistenz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Balance zwischen Überlastung</a:t>
            </a:r>
          </a:p>
          <a:p>
            <a:r>
              <a:rPr lang="de-DE" dirty="0" smtClean="0"/>
              <a:t>    und Unterforderung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 smtClean="0">
                <a:solidFill>
                  <a:schemeClr val="accent1"/>
                </a:solidFill>
              </a:rPr>
              <a:t>Teilhabe an Entscheidungen??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56567" y="6009272"/>
            <a:ext cx="924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die Bedeutsamkeit = Sinnhaftigkeit sinkt, wenn eigene Potentiale ignoriert werden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1302707" y="6054723"/>
            <a:ext cx="953860" cy="323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/>
              <p14:cNvContentPartPr/>
              <p14:nvPr/>
            </p14:nvContentPartPr>
            <p14:xfrm>
              <a:off x="1434960" y="4413240"/>
              <a:ext cx="1562760" cy="8449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9120" y="4349880"/>
                <a:ext cx="159444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/>
              <p14:cNvContentPartPr/>
              <p14:nvPr/>
            </p14:nvContentPartPr>
            <p14:xfrm>
              <a:off x="3022560" y="5607000"/>
              <a:ext cx="360" cy="36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720" y="55436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/>
              <p14:cNvContentPartPr/>
              <p14:nvPr/>
            </p14:nvContentPartPr>
            <p14:xfrm>
              <a:off x="3022560" y="5607000"/>
              <a:ext cx="360" cy="36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720" y="55436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Freihand 10"/>
              <p14:cNvContentPartPr/>
              <p14:nvPr/>
            </p14:nvContentPartPr>
            <p14:xfrm>
              <a:off x="3022560" y="5607000"/>
              <a:ext cx="360" cy="36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720" y="55436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/>
              <p14:cNvContentPartPr/>
              <p14:nvPr/>
            </p14:nvContentPartPr>
            <p14:xfrm>
              <a:off x="3022560" y="5607000"/>
              <a:ext cx="360" cy="36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720" y="554364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36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8236" y="956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 smtClean="0">
                <a:solidFill>
                  <a:srgbClr val="C00000"/>
                </a:solidFill>
              </a:rPr>
              <a:t>Drei Bausteine des </a:t>
            </a:r>
            <a:r>
              <a:rPr lang="de-DE" b="1" dirty="0" err="1" smtClean="0">
                <a:solidFill>
                  <a:srgbClr val="C00000"/>
                </a:solidFill>
              </a:rPr>
              <a:t>SoC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>
                <a:solidFill>
                  <a:srgbClr val="00B050"/>
                </a:solidFill>
              </a:rPr>
              <a:t>(das Gefühl „ich kann das schaffen“…Kohärenzgefühl oder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</a:rPr>
              <a:t>S</a:t>
            </a:r>
            <a:r>
              <a:rPr lang="de-DE" sz="2400" b="1" dirty="0" smtClean="0"/>
              <a:t>ense </a:t>
            </a:r>
            <a:r>
              <a:rPr lang="de-DE" sz="2400" b="1" dirty="0" err="1">
                <a:solidFill>
                  <a:srgbClr val="C00000"/>
                </a:solidFill>
              </a:rPr>
              <a:t>o</a:t>
            </a:r>
            <a:r>
              <a:rPr lang="de-DE" sz="2400" b="1" dirty="0" err="1"/>
              <a:t>f</a:t>
            </a:r>
            <a:r>
              <a:rPr lang="de-DE" sz="2400" b="1" dirty="0"/>
              <a:t> </a:t>
            </a:r>
            <a:r>
              <a:rPr lang="de-DE" sz="2400" b="1" dirty="0" err="1">
                <a:solidFill>
                  <a:srgbClr val="C00000"/>
                </a:solidFill>
              </a:rPr>
              <a:t>C</a:t>
            </a:r>
            <a:r>
              <a:rPr lang="de-DE" sz="2400" b="1" dirty="0" err="1"/>
              <a:t>oherence</a:t>
            </a:r>
            <a:endParaRPr lang="de-DE" b="1" dirty="0">
              <a:solidFill>
                <a:srgbClr val="C00000"/>
              </a:solidFill>
            </a:endParaRPr>
          </a:p>
        </p:txBody>
      </p:sp>
      <p:pic>
        <p:nvPicPr>
          <p:cNvPr id="3078" name="Picture 6" descr="http://vip.ims-chips.de/demo/images/modul-ideen-schuet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08" y="2601512"/>
            <a:ext cx="3168352" cy="40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1981200" y="331259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82" name="Picture 10" descr="http://view.stern.de/de/picture/1192287/Rot-frucht-lecker-Beeren-Fruechte-Beere-himbeere-510x5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90" y="2918030"/>
            <a:ext cx="2658454" cy="38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>
            <a:hlinkClick r:id="rId5"/>
          </p:cNvPr>
          <p:cNvSpPr>
            <a:spLocks noChangeArrowheads="1"/>
          </p:cNvSpPr>
          <p:nvPr/>
        </p:nvSpPr>
        <p:spPr bwMode="auto">
          <a:xfrm>
            <a:off x="1981200" y="331259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15">
            <a:hlinkClick r:id="rId6"/>
          </p:cNvPr>
          <p:cNvSpPr>
            <a:spLocks noChangeArrowheads="1"/>
          </p:cNvSpPr>
          <p:nvPr/>
        </p:nvSpPr>
        <p:spPr bwMode="auto">
          <a:xfrm>
            <a:off x="1981200" y="331259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90" name="Picture 18" descr="http://www.isv.uni-stuttgart.de/vuv/projekte/QCity/Bilder/V-Stroeme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1" y="2570841"/>
            <a:ext cx="3163458" cy="403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9">
            <a:hlinkClick r:id="rId8"/>
          </p:cNvPr>
          <p:cNvSpPr>
            <a:spLocks noChangeArrowheads="1"/>
          </p:cNvSpPr>
          <p:nvPr/>
        </p:nvSpPr>
        <p:spPr bwMode="auto">
          <a:xfrm>
            <a:off x="1981200" y="331259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29156" y="1441913"/>
            <a:ext cx="3818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C00000"/>
                </a:solidFill>
              </a:rPr>
              <a:t>Kognitive Landkarte/das </a:t>
            </a:r>
            <a:r>
              <a:rPr lang="de-DE" sz="2000" b="1" dirty="0">
                <a:solidFill>
                  <a:srgbClr val="C00000"/>
                </a:solidFill>
              </a:rPr>
              <a:t>Verstehen</a:t>
            </a:r>
          </a:p>
          <a:p>
            <a:r>
              <a:rPr lang="de-DE" sz="2000" dirty="0">
                <a:solidFill>
                  <a:srgbClr val="C00000"/>
                </a:solidFill>
              </a:rPr>
              <a:t>z.B. mein gesundheitliches</a:t>
            </a:r>
          </a:p>
          <a:p>
            <a:r>
              <a:rPr lang="de-DE" sz="2000" dirty="0">
                <a:solidFill>
                  <a:srgbClr val="C00000"/>
                </a:solidFill>
              </a:rPr>
              <a:t>Problem verstehen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401091" y="1697655"/>
            <a:ext cx="3305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C000"/>
                </a:solidFill>
              </a:rPr>
              <a:t>Handhabbarkeit, </a:t>
            </a:r>
            <a:r>
              <a:rPr lang="de-DE" sz="2000" i="1" dirty="0">
                <a:solidFill>
                  <a:srgbClr val="FFC000"/>
                </a:solidFill>
              </a:rPr>
              <a:t>Alternativen</a:t>
            </a:r>
          </a:p>
          <a:p>
            <a:r>
              <a:rPr lang="de-DE" sz="2000" dirty="0" smtClean="0">
                <a:solidFill>
                  <a:srgbClr val="FFC000"/>
                </a:solidFill>
              </a:rPr>
              <a:t>Ressourcen</a:t>
            </a:r>
          </a:p>
          <a:p>
            <a:r>
              <a:rPr lang="de-DE" sz="2000" dirty="0" smtClean="0">
                <a:solidFill>
                  <a:srgbClr val="FFC000"/>
                </a:solidFill>
              </a:rPr>
              <a:t>wissen</a:t>
            </a:r>
            <a:r>
              <a:rPr lang="de-DE" sz="2000" dirty="0">
                <a:solidFill>
                  <a:srgbClr val="FFC000"/>
                </a:solidFill>
              </a:rPr>
              <a:t>, was ich jetzt </a:t>
            </a:r>
          </a:p>
          <a:p>
            <a:r>
              <a:rPr lang="de-DE" sz="2000" dirty="0">
                <a:solidFill>
                  <a:srgbClr val="FFC000"/>
                </a:solidFill>
              </a:rPr>
              <a:t>konkret tun kann/soll/muss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674296" y="1837939"/>
            <a:ext cx="3250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Bedeutsamkeit, </a:t>
            </a:r>
            <a:r>
              <a:rPr lang="de-DE" sz="2000" dirty="0">
                <a:solidFill>
                  <a:srgbClr val="C00000"/>
                </a:solidFill>
              </a:rPr>
              <a:t>Sinn, Ernte</a:t>
            </a:r>
          </a:p>
          <a:p>
            <a:r>
              <a:rPr lang="de-DE" sz="2000" dirty="0">
                <a:solidFill>
                  <a:srgbClr val="C00000"/>
                </a:solidFill>
              </a:rPr>
              <a:t>das Gefühl haben, das was</a:t>
            </a:r>
          </a:p>
          <a:p>
            <a:r>
              <a:rPr lang="de-DE" sz="2000" dirty="0">
                <a:solidFill>
                  <a:srgbClr val="C00000"/>
                </a:solidFill>
              </a:rPr>
              <a:t> ich tue, lohnt sich für mich….</a:t>
            </a:r>
          </a:p>
        </p:txBody>
      </p:sp>
      <p:sp>
        <p:nvSpPr>
          <p:cNvPr id="23" name="Rectangle 23">
            <a:hlinkClick r:id="rId9"/>
          </p:cNvPr>
          <p:cNvSpPr>
            <a:spLocks noChangeArrowheads="1"/>
          </p:cNvSpPr>
          <p:nvPr/>
        </p:nvSpPr>
        <p:spPr bwMode="auto">
          <a:xfrm>
            <a:off x="1981200" y="331259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5853" y="238910"/>
            <a:ext cx="9619347" cy="1426685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Kohärenzgefühl oder:  </a:t>
            </a:r>
            <a:r>
              <a:rPr lang="de-DE" b="1" dirty="0">
                <a:solidFill>
                  <a:srgbClr val="C00000"/>
                </a:solidFill>
              </a:rPr>
              <a:t>W</a:t>
            </a:r>
            <a:r>
              <a:rPr lang="de-DE" b="1" dirty="0" smtClean="0">
                <a:solidFill>
                  <a:srgbClr val="C00000"/>
                </a:solidFill>
              </a:rPr>
              <a:t>ie werde ich ein guter Schwimmer?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1027" name="Picture 3" descr="http://german.cri.cn/mmsource/images/2010/07/19/zhangji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02" y="3564590"/>
            <a:ext cx="8741374" cy="30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1981200" y="331259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Rectangle 8">
            <a:hlinkClick r:id="rId4"/>
          </p:cNvPr>
          <p:cNvSpPr>
            <a:spLocks noChangeArrowheads="1"/>
          </p:cNvSpPr>
          <p:nvPr/>
        </p:nvSpPr>
        <p:spPr bwMode="auto">
          <a:xfrm>
            <a:off x="1981200" y="331259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12">
            <a:hlinkClick r:id="rId5"/>
          </p:cNvPr>
          <p:cNvSpPr>
            <a:spLocks noChangeArrowheads="1"/>
          </p:cNvSpPr>
          <p:nvPr/>
        </p:nvSpPr>
        <p:spPr bwMode="auto">
          <a:xfrm>
            <a:off x="1981200" y="331259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9" name="Picture 15" descr="http://www.pixelstuebchen.de/data/media/53/kroatien-flu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02" y="1665595"/>
            <a:ext cx="8741374" cy="20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65411" y="2873215"/>
            <a:ext cx="22797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abhängig davon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wie gut ich 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schwimmen kann,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bewege ich mich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zum gesunden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Pol hin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Pfeil nach unten 3"/>
          <p:cNvSpPr/>
          <p:nvPr/>
        </p:nvSpPr>
        <p:spPr>
          <a:xfrm>
            <a:off x="1220674" y="17802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0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BFI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FIDesign" id="{2260D792-471B-40D8-926A-5C946EE50F9F}" vid="{0D232136-681B-4287-86B9-9721120B99A5}"/>
    </a:ext>
  </a:extLst>
</a:theme>
</file>

<file path=ppt/theme/theme2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BFIDesign</Template>
  <TotalTime>0</TotalTime>
  <Words>1643</Words>
  <Application>Microsoft Office PowerPoint</Application>
  <PresentationFormat>Breitbild</PresentationFormat>
  <Paragraphs>197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6" baseType="lpstr">
      <vt:lpstr>Arial</vt:lpstr>
      <vt:lpstr>Calibri</vt:lpstr>
      <vt:lpstr>Century Gothic</vt:lpstr>
      <vt:lpstr>HelveticaNeueLT Std</vt:lpstr>
      <vt:lpstr>Symbol</vt:lpstr>
      <vt:lpstr>Tahoma</vt:lpstr>
      <vt:lpstr>Wingdings</vt:lpstr>
      <vt:lpstr>Wingdings 3</vt:lpstr>
      <vt:lpstr>ZapfDingbats BT</vt:lpstr>
      <vt:lpstr>ヒラギノ角ゴ Pro W3</vt:lpstr>
      <vt:lpstr>BFIDesign</vt:lpstr>
      <vt:lpstr>Fetzen</vt:lpstr>
      <vt:lpstr>Das Konzept der Salutogenese</vt:lpstr>
      <vt:lpstr>Salutogenese – die Person und womit es begann…</vt:lpstr>
      <vt:lpstr>Es braucht beides: Die klassische Medizin UND die Salutogenese</vt:lpstr>
      <vt:lpstr>Gesundheits- Krankheitskontinuum</vt:lpstr>
      <vt:lpstr>Salutogenese – wie entsteht Gesundheit?  Es sind die generalisierten Widerstandsressourcen, die uns helfen gesund zu bleiben, zu werden</vt:lpstr>
      <vt:lpstr>Drei wesentliche Bausteine des Kohärenzgefühls (sense of coherence = SoC)</vt:lpstr>
      <vt:lpstr>Die Hausfrau als Beispiel eines unausgewogenen SoC </vt:lpstr>
      <vt:lpstr>Drei Bausteine des SoC (das Gefühl „ich kann das schaffen“…Kohärenzgefühl oder Sense of Coherence</vt:lpstr>
      <vt:lpstr>Kohärenzgefühl oder:  Wie werde ich ein guter Schwimmer?</vt:lpstr>
      <vt:lpstr>Gesundheits- Krankheitskontinuum</vt:lpstr>
      <vt:lpstr>Tipps von Rotraut Perner</vt:lpstr>
      <vt:lpstr>Carl Rogers – die personenzentrierte, salutogene Kommunikation </vt:lpstr>
      <vt:lpstr>Warum sind gelingende Beziehungen mit Hilfe einer salutogenen Kommunikation hilfreich für Heilung? </vt:lpstr>
      <vt:lpstr>Weitere Aussagen der Psycho-Neuro-Immunologie</vt:lpstr>
      <vt:lpstr>Innovatives Forschungsdesign aus Innsbruck – neue Erkenntnisse über die Stressdynamik</vt:lpstr>
      <vt:lpstr>Literaturempfehlung</vt:lpstr>
      <vt:lpstr>Stressprävention – nur ein paar Beispiele</vt:lpstr>
      <vt:lpstr>Der 3-beinige Stuhl nach Herbert Benson</vt:lpstr>
      <vt:lpstr>Haltung und Einstellung – Aspekte aus der Glücksforschung </vt:lpstr>
      <vt:lpstr>Zusammenfassung</vt:lpstr>
      <vt:lpstr>PowerPoint-Präsentation</vt:lpstr>
      <vt:lpstr>Literatur:</vt:lpstr>
      <vt:lpstr>Christian Schubert, Psychoneuroimmunologe/Universität Innsbruck</vt:lpstr>
      <vt:lpstr>Anhang: Gewaltfreie Kommunikation</vt:lpstr>
    </vt:vector>
  </TitlesOfParts>
  <Company>BFI Salzburg BildungsGmbH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Christa Santner</dc:creator>
  <cp:lastModifiedBy>Gabriele Kaltseis</cp:lastModifiedBy>
  <cp:revision>139</cp:revision>
  <dcterms:created xsi:type="dcterms:W3CDTF">2020-06-05T14:15:19Z</dcterms:created>
  <dcterms:modified xsi:type="dcterms:W3CDTF">2020-06-19T06:41:31Z</dcterms:modified>
</cp:coreProperties>
</file>