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1"/>
  </p:sldMasterIdLst>
  <p:notesMasterIdLst>
    <p:notesMasterId r:id="rId48"/>
  </p:notesMasterIdLst>
  <p:handoutMasterIdLst>
    <p:handoutMasterId r:id="rId49"/>
  </p:handoutMasterIdLst>
  <p:sldIdLst>
    <p:sldId id="353" r:id="rId2"/>
    <p:sldId id="371" r:id="rId3"/>
    <p:sldId id="425" r:id="rId4"/>
    <p:sldId id="426" r:id="rId5"/>
    <p:sldId id="427" r:id="rId6"/>
    <p:sldId id="428" r:id="rId7"/>
    <p:sldId id="430" r:id="rId8"/>
    <p:sldId id="431" r:id="rId9"/>
    <p:sldId id="443" r:id="rId10"/>
    <p:sldId id="444" r:id="rId11"/>
    <p:sldId id="445" r:id="rId12"/>
    <p:sldId id="446" r:id="rId13"/>
    <p:sldId id="447" r:id="rId14"/>
    <p:sldId id="448" r:id="rId15"/>
    <p:sldId id="449" r:id="rId16"/>
    <p:sldId id="407" r:id="rId17"/>
    <p:sldId id="408" r:id="rId18"/>
    <p:sldId id="409" r:id="rId19"/>
    <p:sldId id="412" r:id="rId20"/>
    <p:sldId id="414" r:id="rId21"/>
    <p:sldId id="415" r:id="rId22"/>
    <p:sldId id="416" r:id="rId23"/>
    <p:sldId id="417" r:id="rId24"/>
    <p:sldId id="432" r:id="rId25"/>
    <p:sldId id="433" r:id="rId26"/>
    <p:sldId id="434" r:id="rId27"/>
    <p:sldId id="435" r:id="rId28"/>
    <p:sldId id="436" r:id="rId29"/>
    <p:sldId id="437" r:id="rId30"/>
    <p:sldId id="438" r:id="rId31"/>
    <p:sldId id="439" r:id="rId32"/>
    <p:sldId id="441" r:id="rId33"/>
    <p:sldId id="440" r:id="rId34"/>
    <p:sldId id="402" r:id="rId35"/>
    <p:sldId id="451" r:id="rId36"/>
    <p:sldId id="452" r:id="rId37"/>
    <p:sldId id="453" r:id="rId38"/>
    <p:sldId id="454" r:id="rId39"/>
    <p:sldId id="380" r:id="rId40"/>
    <p:sldId id="421" r:id="rId41"/>
    <p:sldId id="384" r:id="rId42"/>
    <p:sldId id="385" r:id="rId43"/>
    <p:sldId id="450" r:id="rId44"/>
    <p:sldId id="422" r:id="rId45"/>
    <p:sldId id="423" r:id="rId46"/>
    <p:sldId id="424" r:id="rId4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in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4660"/>
  </p:normalViewPr>
  <p:slideViewPr>
    <p:cSldViewPr snapToGrid="0">
      <p:cViewPr varScale="1">
        <p:scale>
          <a:sx n="71" d="100"/>
          <a:sy n="71" d="100"/>
        </p:scale>
        <p:origin x="-2152" y="-120"/>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commentAuthors" Target="commentAuthors.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510C735-7E78-EA40-9877-68F317C67711}" type="datetimeFigureOut">
              <a:rPr lang="de-DE" smtClean="0"/>
              <a:t>27.04.16</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96B6A17-87BE-1E4B-9C61-BDCFA2390B53}" type="slidenum">
              <a:rPr lang="de-DE" smtClean="0"/>
              <a:t>‹Nr.›</a:t>
            </a:fld>
            <a:endParaRPr lang="de-DE"/>
          </a:p>
        </p:txBody>
      </p:sp>
    </p:spTree>
    <p:extLst>
      <p:ext uri="{BB962C8B-B14F-4D97-AF65-F5344CB8AC3E}">
        <p14:creationId xmlns:p14="http://schemas.microsoft.com/office/powerpoint/2010/main" val="1979753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74360F12-25F7-4739-A8B6-80BACAEC5B28}" type="datetimeFigureOut">
              <a:rPr lang="de-DE"/>
              <a:pPr>
                <a:defRPr/>
              </a:pPr>
              <a:t>27.04.16</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DE" noProof="0"/>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F8A7559C-22E6-4F8D-8FC3-2C264BB79DEE}" type="slidenum">
              <a:rPr lang="de-DE"/>
              <a:pPr>
                <a:defRPr/>
              </a:pPr>
              <a:t>‹Nr.›</a:t>
            </a:fld>
            <a:endParaRPr lang="de-DE"/>
          </a:p>
        </p:txBody>
      </p:sp>
    </p:spTree>
    <p:extLst>
      <p:ext uri="{BB962C8B-B14F-4D97-AF65-F5344CB8AC3E}">
        <p14:creationId xmlns:p14="http://schemas.microsoft.com/office/powerpoint/2010/main" val="35573906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1143000"/>
            <a:ext cx="4114800" cy="3086100"/>
          </a:xfrm>
        </p:spPr>
      </p:sp>
      <p:sp>
        <p:nvSpPr>
          <p:cNvPr id="3" name="Notizenplatzhalter 2"/>
          <p:cNvSpPr>
            <a:spLocks noGrp="1"/>
          </p:cNvSpPr>
          <p:nvPr>
            <p:ph type="body" idx="1"/>
          </p:nvPr>
        </p:nvSpPr>
        <p:spPr/>
        <p:txBody>
          <a:bodyPr/>
          <a:lstStyle/>
          <a:p>
            <a:r>
              <a:rPr lang="de-DE" dirty="0" smtClean="0"/>
              <a:t>5 Finger der Hand, metabolische Verlangsamung, 	Nierenfunktionseinschränkung</a:t>
            </a:r>
          </a:p>
          <a:p>
            <a:endParaRPr lang="de-DE" dirty="0" smtClean="0"/>
          </a:p>
          <a:p>
            <a:endParaRPr lang="de-DE" dirty="0"/>
          </a:p>
        </p:txBody>
      </p:sp>
      <p:sp>
        <p:nvSpPr>
          <p:cNvPr id="4" name="Foliennummernplatzhalter 3"/>
          <p:cNvSpPr>
            <a:spLocks noGrp="1"/>
          </p:cNvSpPr>
          <p:nvPr>
            <p:ph type="sldNum" sz="quarter" idx="10"/>
          </p:nvPr>
        </p:nvSpPr>
        <p:spPr/>
        <p:txBody>
          <a:bodyPr/>
          <a:lstStyle/>
          <a:p>
            <a:fld id="{58E579C4-F4F0-AD4B-95E5-78A108DAF37C}" type="slidenum">
              <a:rPr lang="de-DE" smtClean="0"/>
              <a:t>4</a:t>
            </a:fld>
            <a:endParaRPr lang="de-DE"/>
          </a:p>
        </p:txBody>
      </p:sp>
    </p:spTree>
    <p:extLst>
      <p:ext uri="{BB962C8B-B14F-4D97-AF65-F5344CB8AC3E}">
        <p14:creationId xmlns:p14="http://schemas.microsoft.com/office/powerpoint/2010/main" val="3957422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lienbildplatzhalter 1"/>
          <p:cNvSpPr>
            <a:spLocks noGrp="1" noRot="1" noChangeAspect="1" noTextEdit="1"/>
          </p:cNvSpPr>
          <p:nvPr>
            <p:ph type="sldImg"/>
          </p:nvPr>
        </p:nvSpPr>
        <p:spPr>
          <a:ln/>
        </p:spPr>
      </p:sp>
      <p:sp>
        <p:nvSpPr>
          <p:cNvPr id="71683" name="Notizenplatzhalter 2"/>
          <p:cNvSpPr>
            <a:spLocks noGrp="1"/>
          </p:cNvSpPr>
          <p:nvPr>
            <p:ph type="body" idx="1"/>
          </p:nvPr>
        </p:nvSpPr>
        <p:spPr>
          <a:noFill/>
        </p:spPr>
        <p:txBody>
          <a:bodyPr/>
          <a:lstStyle/>
          <a:p>
            <a:r>
              <a:rPr lang="de-DE" smtClean="0">
                <a:latin typeface="Times New Roman" pitchFamily="18" charset="0"/>
                <a:ea typeface="ＭＳ Ｐゴシック" pitchFamily="34" charset="-128"/>
                <a:cs typeface="Arial" pitchFamily="34" charset="0"/>
              </a:rPr>
              <a:t>Pradaxa: Eine vergessene Dabigatranetexilat-Dosis kann bis zu 6 Stunden vor der nächsten vorgesehenen Dosis eingenommen werden. Wenn die Zeitspanne vor der nächsten vorgesehenen Dosis kürzer als 6 Stunden ist, sollte die vergessene Dosis nicht mehr eingenommen werden.</a:t>
            </a:r>
            <a:br>
              <a:rPr lang="de-DE" smtClean="0">
                <a:latin typeface="Times New Roman" pitchFamily="18" charset="0"/>
                <a:ea typeface="ＭＳ Ｐゴシック" pitchFamily="34" charset="-128"/>
                <a:cs typeface="Arial" pitchFamily="34" charset="0"/>
              </a:rPr>
            </a:br>
            <a:r>
              <a:rPr lang="de-DE" smtClean="0">
                <a:latin typeface="Times New Roman" pitchFamily="18" charset="0"/>
                <a:ea typeface="ＭＳ Ｐゴシック" pitchFamily="34" charset="-128"/>
                <a:cs typeface="Arial" pitchFamily="34" charset="0"/>
              </a:rPr>
              <a:t>Xarelto:Wenn eine Dosis während der Behandlungsphase, in der 15 mg zweimal täglich eingenommen wer- den (Tag 1 – 21), vergessen wurde, sollte der Patient Xarelto sofort einnehmen, um die 30 mg Xarelto Tagesdosis sicherzustellen. In diesem Fall können zwei 15 mg-Tabletten auf einmal eingenommen werden. Der Patient sollte am nächsten Tag mit der regulären Einnahme von 15 mg zweimal täglich wie empfohlen fortfahren. </a:t>
            </a:r>
          </a:p>
          <a:p>
            <a:r>
              <a:rPr lang="de-DE" smtClean="0">
                <a:latin typeface="Times New Roman" pitchFamily="18" charset="0"/>
                <a:ea typeface="ＭＳ Ｐゴシック" pitchFamily="34" charset="-128"/>
                <a:cs typeface="Arial" pitchFamily="34" charset="0"/>
              </a:rPr>
              <a:t>Wenn eine Dosis während der Behandlungsphase, in der einmal täglich eingenommen werden soll (ab Tag 22), vergessen wurde, sollte der Patient Xarelto sofort einnehmen und am nächsten Tag mit der regulären Einnahme einmal täglich wie empfohlen fortfahren. Es sollte keine doppelte Dosis an einem Tag eingenommen werden, um eine vergessene Einnahme nachzuholen. </a:t>
            </a:r>
          </a:p>
          <a:p>
            <a:r>
              <a:rPr lang="de-DE" smtClean="0">
                <a:latin typeface="Times New Roman" pitchFamily="18" charset="0"/>
                <a:ea typeface="ＭＳ Ｐゴシック" pitchFamily="34" charset="-128"/>
                <a:cs typeface="Arial" pitchFamily="34" charset="0"/>
              </a:rPr>
              <a:t>Eliquis: Wenn eine Dosis vergessen wurde, sollte der Patient Eliquis sofort einnehmen und danach mit der zweimal täglichen Einnahme wie zuvor fortfahren. </a:t>
            </a:r>
          </a:p>
          <a:p>
            <a:endParaRPr lang="de-DE" smtClean="0">
              <a:latin typeface="Times New Roman" pitchFamily="18" charset="0"/>
              <a:ea typeface="ＭＳ Ｐゴシック" pitchFamily="34" charset="-128"/>
              <a:cs typeface="Arial" pitchFamily="34" charset="0"/>
            </a:endParaRPr>
          </a:p>
        </p:txBody>
      </p:sp>
      <p:sp>
        <p:nvSpPr>
          <p:cNvPr id="71684" name="Foliennummernplatzhalter 3"/>
          <p:cNvSpPr>
            <a:spLocks noGrp="1"/>
          </p:cNvSpPr>
          <p:nvPr>
            <p:ph type="sldNum" sz="quarter" idx="5"/>
          </p:nvPr>
        </p:nvSpPr>
        <p:spPr>
          <a:noFill/>
          <a:ln>
            <a:miter lim="800000"/>
            <a:headEnd/>
            <a:tailEnd/>
          </a:ln>
        </p:spPr>
        <p:txBody>
          <a:bodyPr/>
          <a:lstStyle/>
          <a:p>
            <a:fld id="{9306198B-24F7-4395-9215-970EBF96E175}" type="slidenum">
              <a:rPr lang="de-DE"/>
              <a:pPr/>
              <a:t>32</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smtClean="0"/>
              <a:t>Farydak</a:t>
            </a:r>
            <a:r>
              <a:rPr lang="de-AT" dirty="0" smtClean="0"/>
              <a:t>: </a:t>
            </a:r>
            <a:r>
              <a:rPr lang="de-AT" sz="1200" b="0" i="0" u="none" strike="noStrike" kern="1200" baseline="0" dirty="0" smtClean="0">
                <a:solidFill>
                  <a:schemeClr val="tx1"/>
                </a:solidFill>
                <a:latin typeface="+mn-lt"/>
                <a:ea typeface="+mn-ea"/>
                <a:cs typeface="+mn-cs"/>
              </a:rPr>
              <a:t>Bei Patienten, die gleichzeitig Arzneimitteln einnehmen, die starke CYP3A- und/oder </a:t>
            </a:r>
            <a:r>
              <a:rPr lang="de-AT" sz="1200" b="0" i="0" u="none" strike="noStrike" kern="1200" baseline="0" dirty="0" err="1" smtClean="0">
                <a:solidFill>
                  <a:schemeClr val="tx1"/>
                </a:solidFill>
                <a:latin typeface="+mn-lt"/>
                <a:ea typeface="+mn-ea"/>
                <a:cs typeface="+mn-cs"/>
              </a:rPr>
              <a:t>Pgp</a:t>
            </a:r>
            <a:r>
              <a:rPr lang="de-AT" sz="1200" b="0" i="0" u="none" strike="noStrike" kern="1200" baseline="0" dirty="0" smtClean="0">
                <a:solidFill>
                  <a:schemeClr val="tx1"/>
                </a:solidFill>
                <a:latin typeface="+mn-lt"/>
                <a:ea typeface="+mn-ea"/>
                <a:cs typeface="+mn-cs"/>
              </a:rPr>
              <a:t>-Hemmer sind, ein-schließlich, aber nicht begrenzt auf </a:t>
            </a:r>
            <a:r>
              <a:rPr lang="de-AT" sz="1200" b="0" i="0" u="none" strike="noStrike" kern="1200" baseline="0" dirty="0" err="1" smtClean="0">
                <a:solidFill>
                  <a:schemeClr val="tx1"/>
                </a:solidFill>
                <a:latin typeface="+mn-lt"/>
                <a:ea typeface="+mn-ea"/>
                <a:cs typeface="+mn-cs"/>
              </a:rPr>
              <a:t>Ketoconazol</a:t>
            </a:r>
            <a:r>
              <a:rPr lang="de-AT" sz="1200" b="0" i="0" u="none" strike="noStrike" kern="1200" baseline="0" dirty="0" smtClean="0">
                <a:solidFill>
                  <a:schemeClr val="tx1"/>
                </a:solidFill>
                <a:latin typeface="+mn-lt"/>
                <a:ea typeface="+mn-ea"/>
                <a:cs typeface="+mn-cs"/>
              </a:rPr>
              <a:t>, </a:t>
            </a:r>
            <a:r>
              <a:rPr lang="de-AT" sz="1200" b="0" i="0" u="none" strike="noStrike" kern="1200" baseline="0" dirty="0" err="1" smtClean="0">
                <a:solidFill>
                  <a:schemeClr val="tx1"/>
                </a:solidFill>
                <a:latin typeface="+mn-lt"/>
                <a:ea typeface="+mn-ea"/>
                <a:cs typeface="+mn-cs"/>
              </a:rPr>
              <a:t>Itraconazol</a:t>
            </a:r>
            <a:r>
              <a:rPr lang="de-AT" sz="1200" b="0" i="0" u="none" strike="noStrike" kern="1200" baseline="0" dirty="0" smtClean="0">
                <a:solidFill>
                  <a:schemeClr val="tx1"/>
                </a:solidFill>
                <a:latin typeface="+mn-lt"/>
                <a:ea typeface="+mn-ea"/>
                <a:cs typeface="+mn-cs"/>
              </a:rPr>
              <a:t>, </a:t>
            </a:r>
            <a:r>
              <a:rPr lang="de-AT" sz="1200" b="0" i="0" u="none" strike="noStrike" kern="1200" baseline="0" dirty="0" err="1" smtClean="0">
                <a:solidFill>
                  <a:schemeClr val="tx1"/>
                </a:solidFill>
                <a:latin typeface="+mn-lt"/>
                <a:ea typeface="+mn-ea"/>
                <a:cs typeface="+mn-cs"/>
              </a:rPr>
              <a:t>Voriconazol</a:t>
            </a:r>
            <a:r>
              <a:rPr lang="de-AT" sz="1200" b="0" i="0" u="none" strike="noStrike" kern="1200" baseline="0" dirty="0" smtClean="0">
                <a:solidFill>
                  <a:schemeClr val="tx1"/>
                </a:solidFill>
                <a:latin typeface="+mn-lt"/>
                <a:ea typeface="+mn-ea"/>
                <a:cs typeface="+mn-cs"/>
              </a:rPr>
              <a:t>, </a:t>
            </a:r>
            <a:r>
              <a:rPr lang="de-AT" sz="1200" b="0" i="0" u="none" strike="noStrike" kern="1200" baseline="0" dirty="0" err="1" smtClean="0">
                <a:solidFill>
                  <a:schemeClr val="tx1"/>
                </a:solidFill>
                <a:latin typeface="+mn-lt"/>
                <a:ea typeface="+mn-ea"/>
                <a:cs typeface="+mn-cs"/>
              </a:rPr>
              <a:t>Ritonavir</a:t>
            </a:r>
            <a:r>
              <a:rPr lang="de-AT" sz="1200" b="0" i="0" u="none" strike="noStrike" kern="1200" baseline="0" dirty="0" smtClean="0">
                <a:solidFill>
                  <a:schemeClr val="tx1"/>
                </a:solidFill>
                <a:latin typeface="+mn-lt"/>
                <a:ea typeface="+mn-ea"/>
                <a:cs typeface="+mn-cs"/>
              </a:rPr>
              <a:t>, </a:t>
            </a:r>
            <a:r>
              <a:rPr lang="de-AT" sz="1200" b="0" i="0" u="none" strike="noStrike" kern="1200" baseline="0" dirty="0" err="1" smtClean="0">
                <a:solidFill>
                  <a:schemeClr val="tx1"/>
                </a:solidFill>
                <a:latin typeface="+mn-lt"/>
                <a:ea typeface="+mn-ea"/>
                <a:cs typeface="+mn-cs"/>
              </a:rPr>
              <a:t>Saquinavir</a:t>
            </a:r>
            <a:r>
              <a:rPr lang="de-AT" sz="1200" b="0" i="0" u="none" strike="noStrike" kern="1200" baseline="0" dirty="0" smtClean="0">
                <a:solidFill>
                  <a:schemeClr val="tx1"/>
                </a:solidFill>
                <a:latin typeface="+mn-lt"/>
                <a:ea typeface="+mn-ea"/>
                <a:cs typeface="+mn-cs"/>
              </a:rPr>
              <a:t>, </a:t>
            </a:r>
            <a:r>
              <a:rPr lang="de-AT" sz="1200" b="0" i="0" u="none" strike="noStrike" kern="1200" baseline="0" dirty="0" err="1" smtClean="0">
                <a:solidFill>
                  <a:schemeClr val="tx1"/>
                </a:solidFill>
                <a:latin typeface="+mn-lt"/>
                <a:ea typeface="+mn-ea"/>
                <a:cs typeface="+mn-cs"/>
              </a:rPr>
              <a:t>Telithromy-cin</a:t>
            </a:r>
            <a:r>
              <a:rPr lang="de-AT" sz="1200" b="0" i="0" u="none" strike="noStrike" kern="1200" baseline="0" dirty="0" smtClean="0">
                <a:solidFill>
                  <a:schemeClr val="tx1"/>
                </a:solidFill>
                <a:latin typeface="+mn-lt"/>
                <a:ea typeface="+mn-ea"/>
                <a:cs typeface="+mn-cs"/>
              </a:rPr>
              <a:t>, </a:t>
            </a:r>
            <a:r>
              <a:rPr lang="de-AT" sz="1200" b="0" i="0" u="none" strike="noStrike" kern="1200" baseline="0" dirty="0" err="1" smtClean="0">
                <a:solidFill>
                  <a:schemeClr val="tx1"/>
                </a:solidFill>
                <a:latin typeface="+mn-lt"/>
                <a:ea typeface="+mn-ea"/>
                <a:cs typeface="+mn-cs"/>
              </a:rPr>
              <a:t>Posaconazol</a:t>
            </a:r>
            <a:r>
              <a:rPr lang="de-AT" sz="1200" b="0" i="0" u="none" strike="noStrike" kern="1200" baseline="0" dirty="0" smtClean="0">
                <a:solidFill>
                  <a:schemeClr val="tx1"/>
                </a:solidFill>
                <a:latin typeface="+mn-lt"/>
                <a:ea typeface="+mn-ea"/>
                <a:cs typeface="+mn-cs"/>
              </a:rPr>
              <a:t> und </a:t>
            </a:r>
            <a:r>
              <a:rPr lang="de-AT" sz="1200" b="0" i="0" u="none" strike="noStrike" kern="1200" baseline="0" dirty="0" err="1" smtClean="0">
                <a:solidFill>
                  <a:schemeClr val="tx1"/>
                </a:solidFill>
                <a:latin typeface="+mn-lt"/>
                <a:ea typeface="+mn-ea"/>
                <a:cs typeface="+mn-cs"/>
              </a:rPr>
              <a:t>Nefazodon</a:t>
            </a:r>
            <a:r>
              <a:rPr lang="de-AT" sz="1200" b="0" i="0" u="none" strike="noStrike" kern="1200" baseline="0" dirty="0" smtClean="0">
                <a:solidFill>
                  <a:schemeClr val="tx1"/>
                </a:solidFill>
                <a:latin typeface="+mn-lt"/>
                <a:ea typeface="+mn-ea"/>
                <a:cs typeface="+mn-cs"/>
              </a:rPr>
              <a:t>, sollte die </a:t>
            </a:r>
            <a:r>
              <a:rPr lang="de-AT" sz="1200" b="0" i="0" u="none" strike="noStrike" kern="1200" baseline="0" dirty="0" err="1" smtClean="0">
                <a:solidFill>
                  <a:schemeClr val="tx1"/>
                </a:solidFill>
                <a:latin typeface="+mn-lt"/>
                <a:ea typeface="+mn-ea"/>
                <a:cs typeface="+mn-cs"/>
              </a:rPr>
              <a:t>Panobinostat</a:t>
            </a:r>
            <a:r>
              <a:rPr lang="de-AT" sz="1200" b="0" i="0" u="none" strike="noStrike" kern="1200" baseline="0" dirty="0" smtClean="0">
                <a:solidFill>
                  <a:schemeClr val="tx1"/>
                </a:solidFill>
                <a:latin typeface="+mn-lt"/>
                <a:ea typeface="+mn-ea"/>
                <a:cs typeface="+mn-cs"/>
              </a:rPr>
              <a:t>-Dosis auf 10 mg verringert werden (siehe Abschnitt 4.5). Wenn eine dauerhafte Behandlung mit einem starken CYP3A4-Hemmer erforderlich ist, kann je nach Verträglichkeit seitens des Patienten eine Dosissteigerung von 10 mg auf 15 mg </a:t>
            </a:r>
            <a:r>
              <a:rPr lang="de-AT" sz="1200" b="0" i="0" u="none" strike="noStrike" kern="1200" baseline="0" dirty="0" err="1" smtClean="0">
                <a:solidFill>
                  <a:schemeClr val="tx1"/>
                </a:solidFill>
                <a:latin typeface="+mn-lt"/>
                <a:ea typeface="+mn-ea"/>
                <a:cs typeface="+mn-cs"/>
              </a:rPr>
              <a:t>Panobinostat</a:t>
            </a:r>
            <a:r>
              <a:rPr lang="de-AT" sz="1200" b="0" i="0" u="none" strike="noStrike" kern="1200" baseline="0" dirty="0" smtClean="0">
                <a:solidFill>
                  <a:schemeClr val="tx1"/>
                </a:solidFill>
                <a:latin typeface="+mn-lt"/>
                <a:ea typeface="+mn-ea"/>
                <a:cs typeface="+mn-cs"/>
              </a:rPr>
              <a:t> erwogen wer-den. </a:t>
            </a:r>
          </a:p>
          <a:p>
            <a:r>
              <a:rPr lang="de-AT" sz="1200" b="0" i="0" u="none" strike="noStrike" kern="1200" baseline="0" dirty="0" smtClean="0">
                <a:solidFill>
                  <a:schemeClr val="tx1"/>
                </a:solidFill>
                <a:latin typeface="+mn-lt"/>
                <a:ea typeface="+mn-ea"/>
                <a:cs typeface="+mn-cs"/>
              </a:rPr>
              <a:t>Bei Patienten mit Leberfunktionsstörungen, die gleichzeitig mit starken CYP3A4-Hemmern behandelt wer-den, sollte eine Behandlung mit </a:t>
            </a:r>
            <a:r>
              <a:rPr lang="de-AT" sz="1200" b="0" i="0" u="none" strike="noStrike" kern="1200" baseline="0" dirty="0" err="1" smtClean="0">
                <a:solidFill>
                  <a:schemeClr val="tx1"/>
                </a:solidFill>
                <a:latin typeface="+mn-lt"/>
                <a:ea typeface="+mn-ea"/>
                <a:cs typeface="+mn-cs"/>
              </a:rPr>
              <a:t>Panobinostat</a:t>
            </a:r>
            <a:r>
              <a:rPr lang="de-AT" sz="1200" b="0" i="0" u="none" strike="noStrike" kern="1200" baseline="0" dirty="0" smtClean="0">
                <a:solidFill>
                  <a:schemeClr val="tx1"/>
                </a:solidFill>
                <a:latin typeface="+mn-lt"/>
                <a:ea typeface="+mn-ea"/>
                <a:cs typeface="+mn-cs"/>
              </a:rPr>
              <a:t> vermieden werden, da keine Erfahrungen und </a:t>
            </a:r>
            <a:r>
              <a:rPr lang="de-AT" sz="1200" b="0" i="0" u="none" strike="noStrike" kern="1200" baseline="0" dirty="0" err="1" smtClean="0">
                <a:solidFill>
                  <a:schemeClr val="tx1"/>
                </a:solidFill>
                <a:latin typeface="+mn-lt"/>
                <a:ea typeface="+mn-ea"/>
                <a:cs typeface="+mn-cs"/>
              </a:rPr>
              <a:t>Sicherheitsda-ten</a:t>
            </a:r>
            <a:r>
              <a:rPr lang="de-AT" sz="1200" b="0" i="0" u="none" strike="noStrike" kern="1200" baseline="0" dirty="0" smtClean="0">
                <a:solidFill>
                  <a:schemeClr val="tx1"/>
                </a:solidFill>
                <a:latin typeface="+mn-lt"/>
                <a:ea typeface="+mn-ea"/>
                <a:cs typeface="+mn-cs"/>
              </a:rPr>
              <a:t> in dieser Patientenpopulation vorliegen. </a:t>
            </a:r>
          </a:p>
          <a:p>
            <a:r>
              <a:rPr lang="de-AT" sz="1200" b="0" i="0" u="none" strike="noStrike" kern="1200" baseline="0" dirty="0" smtClean="0">
                <a:solidFill>
                  <a:schemeClr val="tx1"/>
                </a:solidFill>
                <a:latin typeface="+mn-lt"/>
                <a:ea typeface="+mn-ea"/>
                <a:cs typeface="+mn-cs"/>
              </a:rPr>
              <a:t>Bei Patienten, die wegen unerwünschter Ereignisse bereits eine verringerte Dosis von </a:t>
            </a:r>
            <a:r>
              <a:rPr lang="de-AT" sz="1200" b="0" i="0" u="none" strike="noStrike" kern="1200" baseline="0" dirty="0" err="1" smtClean="0">
                <a:solidFill>
                  <a:schemeClr val="tx1"/>
                </a:solidFill>
                <a:latin typeface="+mn-lt"/>
                <a:ea typeface="+mn-ea"/>
                <a:cs typeface="+mn-cs"/>
              </a:rPr>
              <a:t>Panobinostat</a:t>
            </a:r>
            <a:r>
              <a:rPr lang="de-AT" sz="1200" b="0" i="0" u="none" strike="noStrike" kern="1200" baseline="0" dirty="0" smtClean="0">
                <a:solidFill>
                  <a:schemeClr val="tx1"/>
                </a:solidFill>
                <a:latin typeface="+mn-lt"/>
                <a:ea typeface="+mn-ea"/>
                <a:cs typeface="+mn-cs"/>
              </a:rPr>
              <a:t> erhalten haben, sollte keine Behandlung mit starken CYP3A-Hemmern begonnen werden. Sollte dies jedoch </a:t>
            </a:r>
            <a:r>
              <a:rPr lang="de-AT" sz="1200" b="0" i="0" u="none" strike="noStrike" kern="1200" baseline="0" dirty="0" err="1" smtClean="0">
                <a:solidFill>
                  <a:schemeClr val="tx1"/>
                </a:solidFill>
                <a:latin typeface="+mn-lt"/>
                <a:ea typeface="+mn-ea"/>
                <a:cs typeface="+mn-cs"/>
              </a:rPr>
              <a:t>unver-meidbar</a:t>
            </a:r>
            <a:r>
              <a:rPr lang="de-AT" sz="1200" b="0" i="0" u="none" strike="noStrike" kern="1200" baseline="0" dirty="0" smtClean="0">
                <a:solidFill>
                  <a:schemeClr val="tx1"/>
                </a:solidFill>
                <a:latin typeface="+mn-lt"/>
                <a:ea typeface="+mn-ea"/>
                <a:cs typeface="+mn-cs"/>
              </a:rPr>
              <a:t> sein, müssen die Patienten engmaschig überwacht werden und zudem kann, falls klinisch </a:t>
            </a:r>
            <a:r>
              <a:rPr lang="de-AT" sz="1200" b="0" i="0" u="none" strike="noStrike" kern="1200" baseline="0" dirty="0" err="1" smtClean="0">
                <a:solidFill>
                  <a:schemeClr val="tx1"/>
                </a:solidFill>
                <a:latin typeface="+mn-lt"/>
                <a:ea typeface="+mn-ea"/>
                <a:cs typeface="+mn-cs"/>
              </a:rPr>
              <a:t>ange</a:t>
            </a:r>
            <a:r>
              <a:rPr lang="de-AT" sz="1200" b="0" i="0" u="none" strike="noStrike" kern="1200" baseline="0" dirty="0" smtClean="0">
                <a:solidFill>
                  <a:schemeClr val="tx1"/>
                </a:solidFill>
                <a:latin typeface="+mn-lt"/>
                <a:ea typeface="+mn-ea"/>
                <a:cs typeface="+mn-cs"/>
              </a:rPr>
              <a:t>-zeigt, eine weitere Verringerung der Dosis oder ein Absetzen in Betracht gezogen werden. Patienten sollten angewiesen werden, Sternfrüchte, Grapefruit, Grapefruitsaft, Granatäpfel und Granatapfel-saft zu meiden, da bekannt ist, dass diese Cytochrom-P450 3A-Enzyme hemmen und die Bioverfügbarkeit von </a:t>
            </a:r>
            <a:r>
              <a:rPr lang="de-AT" sz="1200" b="0" i="0" u="none" strike="noStrike" kern="1200" baseline="0" dirty="0" err="1" smtClean="0">
                <a:solidFill>
                  <a:schemeClr val="tx1"/>
                </a:solidFill>
                <a:latin typeface="+mn-lt"/>
                <a:ea typeface="+mn-ea"/>
                <a:cs typeface="+mn-cs"/>
              </a:rPr>
              <a:t>Panobinostat</a:t>
            </a:r>
            <a:r>
              <a:rPr lang="de-AT" sz="1200" b="0" i="0" u="none" strike="noStrike" kern="1200" baseline="0" dirty="0" smtClean="0">
                <a:solidFill>
                  <a:schemeClr val="tx1"/>
                </a:solidFill>
                <a:latin typeface="+mn-lt"/>
                <a:ea typeface="+mn-ea"/>
                <a:cs typeface="+mn-cs"/>
              </a:rPr>
              <a:t> erhöhen können. </a:t>
            </a:r>
          </a:p>
          <a:p>
            <a:r>
              <a:rPr lang="de-AT" sz="1200" b="0" i="0" u="none" strike="noStrike" kern="1200" baseline="0" dirty="0" smtClean="0">
                <a:solidFill>
                  <a:schemeClr val="tx1"/>
                </a:solidFill>
                <a:latin typeface="+mn-lt"/>
                <a:ea typeface="+mn-ea"/>
                <a:cs typeface="+mn-cs"/>
              </a:rPr>
              <a:t>Bei starken Induktoren werden größere Auswirkungen erwartet und sie könnten die Wirksamkeit von </a:t>
            </a:r>
            <a:r>
              <a:rPr lang="de-AT" sz="1200" b="0" i="0" u="none" strike="noStrike" kern="1200" baseline="0" dirty="0" err="1" smtClean="0">
                <a:solidFill>
                  <a:schemeClr val="tx1"/>
                </a:solidFill>
                <a:latin typeface="+mn-lt"/>
                <a:ea typeface="+mn-ea"/>
                <a:cs typeface="+mn-cs"/>
              </a:rPr>
              <a:t>Panobinostat</a:t>
            </a:r>
            <a:r>
              <a:rPr lang="de-AT" sz="1200" b="0" i="0" u="none" strike="noStrike" kern="1200" baseline="0" dirty="0" smtClean="0">
                <a:solidFill>
                  <a:schemeClr val="tx1"/>
                </a:solidFill>
                <a:latin typeface="+mn-lt"/>
                <a:ea typeface="+mn-ea"/>
                <a:cs typeface="+mn-cs"/>
              </a:rPr>
              <a:t> </a:t>
            </a:r>
            <a:r>
              <a:rPr lang="de-AT" sz="1200" b="0" i="0" u="none" strike="noStrike" kern="1200" baseline="0" dirty="0" err="1" smtClean="0">
                <a:solidFill>
                  <a:schemeClr val="tx1"/>
                </a:solidFill>
                <a:latin typeface="+mn-lt"/>
                <a:ea typeface="+mn-ea"/>
                <a:cs typeface="+mn-cs"/>
              </a:rPr>
              <a:t>ver</a:t>
            </a:r>
            <a:r>
              <a:rPr lang="de-AT" sz="1200" b="0" i="0" u="none" strike="noStrike" kern="1200" baseline="0" dirty="0" smtClean="0">
                <a:solidFill>
                  <a:schemeClr val="tx1"/>
                </a:solidFill>
                <a:latin typeface="+mn-lt"/>
                <a:ea typeface="+mn-ea"/>
                <a:cs typeface="+mn-cs"/>
              </a:rPr>
              <a:t>-ringern, weshalb die gleichzeitige Anwendung starker CYP3A4-Induktoren, einschließlich, aber nicht begrenzt auf </a:t>
            </a:r>
            <a:r>
              <a:rPr lang="de-AT" sz="1200" b="0" i="0" u="none" strike="noStrike" kern="1200" baseline="0" dirty="0" err="1" smtClean="0">
                <a:solidFill>
                  <a:schemeClr val="tx1"/>
                </a:solidFill>
                <a:latin typeface="+mn-lt"/>
                <a:ea typeface="+mn-ea"/>
                <a:cs typeface="+mn-cs"/>
              </a:rPr>
              <a:t>Carbamazepin</a:t>
            </a:r>
            <a:r>
              <a:rPr lang="de-AT" sz="1200" b="0" i="0" u="none" strike="noStrike" kern="1200" baseline="0" dirty="0" smtClean="0">
                <a:solidFill>
                  <a:schemeClr val="tx1"/>
                </a:solidFill>
                <a:latin typeface="+mn-lt"/>
                <a:ea typeface="+mn-ea"/>
                <a:cs typeface="+mn-cs"/>
              </a:rPr>
              <a:t>, </a:t>
            </a:r>
            <a:r>
              <a:rPr lang="de-AT" sz="1200" b="0" i="0" u="none" strike="noStrike" kern="1200" baseline="0" dirty="0" err="1" smtClean="0">
                <a:solidFill>
                  <a:schemeClr val="tx1"/>
                </a:solidFill>
                <a:latin typeface="+mn-lt"/>
                <a:ea typeface="+mn-ea"/>
                <a:cs typeface="+mn-cs"/>
              </a:rPr>
              <a:t>Phenobarbital</a:t>
            </a:r>
            <a:r>
              <a:rPr lang="de-AT" sz="1200" b="0" i="0" u="none" strike="noStrike" kern="1200" baseline="0" dirty="0" smtClean="0">
                <a:solidFill>
                  <a:schemeClr val="tx1"/>
                </a:solidFill>
                <a:latin typeface="+mn-lt"/>
                <a:ea typeface="+mn-ea"/>
                <a:cs typeface="+mn-cs"/>
              </a:rPr>
              <a:t>, </a:t>
            </a:r>
            <a:r>
              <a:rPr lang="de-AT" sz="1200" b="0" i="0" u="none" strike="noStrike" kern="1200" baseline="0" dirty="0" err="1" smtClean="0">
                <a:solidFill>
                  <a:schemeClr val="tx1"/>
                </a:solidFill>
                <a:latin typeface="+mn-lt"/>
                <a:ea typeface="+mn-ea"/>
                <a:cs typeface="+mn-cs"/>
              </a:rPr>
              <a:t>Phenytoin</a:t>
            </a:r>
            <a:r>
              <a:rPr lang="de-AT" sz="1200" b="0" i="0" u="none" strike="noStrike" kern="1200" baseline="0" dirty="0" smtClean="0">
                <a:solidFill>
                  <a:schemeClr val="tx1"/>
                </a:solidFill>
                <a:latin typeface="+mn-lt"/>
                <a:ea typeface="+mn-ea"/>
                <a:cs typeface="+mn-cs"/>
              </a:rPr>
              <a:t>, </a:t>
            </a:r>
            <a:r>
              <a:rPr lang="de-AT" sz="1200" b="0" i="0" u="none" strike="noStrike" kern="1200" baseline="0" dirty="0" err="1" smtClean="0">
                <a:solidFill>
                  <a:schemeClr val="tx1"/>
                </a:solidFill>
                <a:latin typeface="+mn-lt"/>
                <a:ea typeface="+mn-ea"/>
                <a:cs typeface="+mn-cs"/>
              </a:rPr>
              <a:t>Rifabutin</a:t>
            </a:r>
            <a:r>
              <a:rPr lang="de-AT" sz="1200" b="0" i="0" u="none" strike="noStrike" kern="1200" baseline="0" dirty="0" smtClean="0">
                <a:solidFill>
                  <a:schemeClr val="tx1"/>
                </a:solidFill>
                <a:latin typeface="+mn-lt"/>
                <a:ea typeface="+mn-ea"/>
                <a:cs typeface="+mn-cs"/>
              </a:rPr>
              <a:t>, </a:t>
            </a:r>
            <a:r>
              <a:rPr lang="de-AT" sz="1200" b="0" i="0" u="none" strike="noStrike" kern="1200" baseline="0" dirty="0" err="1" smtClean="0">
                <a:solidFill>
                  <a:schemeClr val="tx1"/>
                </a:solidFill>
                <a:latin typeface="+mn-lt"/>
                <a:ea typeface="+mn-ea"/>
                <a:cs typeface="+mn-cs"/>
              </a:rPr>
              <a:t>Rifampicin</a:t>
            </a:r>
            <a:r>
              <a:rPr lang="de-AT" sz="1200" b="0" i="0" u="none" strike="noStrike" kern="1200" baseline="0" dirty="0" smtClean="0">
                <a:solidFill>
                  <a:schemeClr val="tx1"/>
                </a:solidFill>
                <a:latin typeface="+mn-lt"/>
                <a:ea typeface="+mn-ea"/>
                <a:cs typeface="+mn-cs"/>
              </a:rPr>
              <a:t> und Johanniskraut (</a:t>
            </a:r>
            <a:r>
              <a:rPr lang="de-AT" sz="1200" b="0" i="0" u="none" strike="noStrike" kern="1200" baseline="0" dirty="0" err="1" smtClean="0">
                <a:solidFill>
                  <a:schemeClr val="tx1"/>
                </a:solidFill>
                <a:latin typeface="+mn-lt"/>
                <a:ea typeface="+mn-ea"/>
                <a:cs typeface="+mn-cs"/>
              </a:rPr>
              <a:t>Hypericum</a:t>
            </a:r>
            <a:r>
              <a:rPr lang="de-AT" sz="1200" b="0" i="0" u="none" strike="noStrike" kern="1200" baseline="0" dirty="0" smtClean="0">
                <a:solidFill>
                  <a:schemeClr val="tx1"/>
                </a:solidFill>
                <a:latin typeface="+mn-lt"/>
                <a:ea typeface="+mn-ea"/>
                <a:cs typeface="+mn-cs"/>
              </a:rPr>
              <a:t> </a:t>
            </a:r>
            <a:r>
              <a:rPr lang="de-AT" sz="1200" b="0" i="0" u="none" strike="noStrike" kern="1200" baseline="0" dirty="0" err="1" smtClean="0">
                <a:solidFill>
                  <a:schemeClr val="tx1"/>
                </a:solidFill>
                <a:latin typeface="+mn-lt"/>
                <a:ea typeface="+mn-ea"/>
                <a:cs typeface="+mn-cs"/>
              </a:rPr>
              <a:t>perforatum</a:t>
            </a:r>
            <a:r>
              <a:rPr lang="de-AT" sz="1200" b="0" i="0" u="none" strike="noStrike" kern="1200" baseline="0" dirty="0" smtClean="0">
                <a:solidFill>
                  <a:schemeClr val="tx1"/>
                </a:solidFill>
                <a:latin typeface="+mn-lt"/>
                <a:ea typeface="+mn-ea"/>
                <a:cs typeface="+mn-cs"/>
              </a:rPr>
              <a:t>), vermieden werden sollte. </a:t>
            </a:r>
          </a:p>
          <a:p>
            <a:r>
              <a:rPr lang="de-AT" sz="1200" b="0" i="0" u="none" strike="noStrike" kern="1200" baseline="0" dirty="0" smtClean="0">
                <a:solidFill>
                  <a:schemeClr val="tx1"/>
                </a:solidFill>
                <a:latin typeface="+mn-lt"/>
                <a:ea typeface="+mn-ea"/>
                <a:cs typeface="+mn-cs"/>
              </a:rPr>
              <a:t>Thalidomid: </a:t>
            </a:r>
            <a:r>
              <a:rPr lang="de-AT" sz="1200" b="1" i="1" u="none" strike="noStrike" kern="1200" baseline="0" dirty="0" smtClean="0">
                <a:solidFill>
                  <a:schemeClr val="tx1"/>
                </a:solidFill>
                <a:latin typeface="+mn-lt"/>
                <a:ea typeface="+mn-ea"/>
                <a:cs typeface="+mn-cs"/>
              </a:rPr>
              <a:t>Verstärkung der sedativen Wirkung anderer Arzneimittel: </a:t>
            </a:r>
            <a:endParaRPr lang="de-AT" sz="1200" b="0" i="0" u="none" strike="noStrike" kern="1200" baseline="0" dirty="0" smtClean="0">
              <a:solidFill>
                <a:schemeClr val="tx1"/>
              </a:solidFill>
              <a:latin typeface="+mn-lt"/>
              <a:ea typeface="+mn-ea"/>
              <a:cs typeface="+mn-cs"/>
            </a:endParaRPr>
          </a:p>
          <a:p>
            <a:r>
              <a:rPr lang="de-AT" sz="1200" b="0" i="0" u="none" strike="noStrike" kern="1200" baseline="0" dirty="0" smtClean="0">
                <a:solidFill>
                  <a:schemeClr val="tx1"/>
                </a:solidFill>
                <a:latin typeface="+mn-lt"/>
                <a:ea typeface="+mn-ea"/>
                <a:cs typeface="+mn-cs"/>
              </a:rPr>
              <a:t>Thalidomid hat sedative Eigenschaften, so dass es zu einer Verstärkung der Sedierung kommen kann, die durch </a:t>
            </a:r>
            <a:r>
              <a:rPr lang="de-AT" sz="1200" b="0" i="0" u="none" strike="noStrike" kern="1200" baseline="0" dirty="0" err="1" smtClean="0">
                <a:solidFill>
                  <a:schemeClr val="tx1"/>
                </a:solidFill>
                <a:latin typeface="+mn-lt"/>
                <a:ea typeface="+mn-ea"/>
                <a:cs typeface="+mn-cs"/>
              </a:rPr>
              <a:t>Anxiolytika</a:t>
            </a:r>
            <a:r>
              <a:rPr lang="de-AT" sz="1200" b="0" i="0" u="none" strike="noStrike" kern="1200" baseline="0" dirty="0" smtClean="0">
                <a:solidFill>
                  <a:schemeClr val="tx1"/>
                </a:solidFill>
                <a:latin typeface="+mn-lt"/>
                <a:ea typeface="+mn-ea"/>
                <a:cs typeface="+mn-cs"/>
              </a:rPr>
              <a:t>, Hypnotika, </a:t>
            </a:r>
            <a:r>
              <a:rPr lang="de-AT" sz="1200" b="0" i="0" u="none" strike="noStrike" kern="1200" baseline="0" dirty="0" err="1" smtClean="0">
                <a:solidFill>
                  <a:schemeClr val="tx1"/>
                </a:solidFill>
                <a:latin typeface="+mn-lt"/>
                <a:ea typeface="+mn-ea"/>
                <a:cs typeface="+mn-cs"/>
              </a:rPr>
              <a:t>Antipsychotika</a:t>
            </a:r>
            <a:r>
              <a:rPr lang="de-AT" sz="1200" b="0" i="0" u="none" strike="noStrike" kern="1200" baseline="0" dirty="0" smtClean="0">
                <a:solidFill>
                  <a:schemeClr val="tx1"/>
                </a:solidFill>
                <a:latin typeface="+mn-lt"/>
                <a:ea typeface="+mn-ea"/>
                <a:cs typeface="+mn-cs"/>
              </a:rPr>
              <a:t>, H1-Antihistaminika, Opiatderivate, Barbiturate und Alkohol </a:t>
            </a:r>
            <a:r>
              <a:rPr lang="de-AT" sz="1200" b="0" i="0" u="none" strike="noStrike" kern="1200" baseline="0" dirty="0" err="1" smtClean="0">
                <a:solidFill>
                  <a:schemeClr val="tx1"/>
                </a:solidFill>
                <a:latin typeface="+mn-lt"/>
                <a:ea typeface="+mn-ea"/>
                <a:cs typeface="+mn-cs"/>
              </a:rPr>
              <a:t>ver-ursacht</a:t>
            </a:r>
            <a:r>
              <a:rPr lang="de-AT" sz="1200" b="0" i="0" u="none" strike="noStrike" kern="1200" baseline="0" dirty="0" smtClean="0">
                <a:solidFill>
                  <a:schemeClr val="tx1"/>
                </a:solidFill>
                <a:latin typeface="+mn-lt"/>
                <a:ea typeface="+mn-ea"/>
                <a:cs typeface="+mn-cs"/>
              </a:rPr>
              <a:t> wird. Die Gabe von Thalidomid in Kombination mit Arzneimitteln, die Schläfrigkeit verursachen, sollte mit Vorsicht erfolgen. </a:t>
            </a:r>
          </a:p>
          <a:p>
            <a:r>
              <a:rPr lang="de-AT" sz="1200" b="1" i="1" u="none" strike="noStrike" kern="1200" baseline="0" dirty="0" err="1" smtClean="0">
                <a:solidFill>
                  <a:schemeClr val="tx1"/>
                </a:solidFill>
                <a:latin typeface="+mn-lt"/>
                <a:ea typeface="+mn-ea"/>
                <a:cs typeface="+mn-cs"/>
              </a:rPr>
              <a:t>Bradykarde</a:t>
            </a:r>
            <a:r>
              <a:rPr lang="de-AT" sz="1200" b="1" i="1" u="none" strike="noStrike" kern="1200" baseline="0" dirty="0" smtClean="0">
                <a:solidFill>
                  <a:schemeClr val="tx1"/>
                </a:solidFill>
                <a:latin typeface="+mn-lt"/>
                <a:ea typeface="+mn-ea"/>
                <a:cs typeface="+mn-cs"/>
              </a:rPr>
              <a:t> Wirkung: </a:t>
            </a:r>
            <a:endParaRPr lang="de-AT" sz="1200" b="0" i="0" u="none" strike="noStrike" kern="1200" baseline="0" dirty="0" smtClean="0">
              <a:solidFill>
                <a:schemeClr val="tx1"/>
              </a:solidFill>
              <a:latin typeface="+mn-lt"/>
              <a:ea typeface="+mn-ea"/>
              <a:cs typeface="+mn-cs"/>
            </a:endParaRPr>
          </a:p>
          <a:p>
            <a:r>
              <a:rPr lang="de-AT" sz="1200" b="0" i="0" u="none" strike="noStrike" kern="1200" baseline="0" dirty="0" smtClean="0">
                <a:solidFill>
                  <a:schemeClr val="tx1"/>
                </a:solidFill>
                <a:latin typeface="+mn-lt"/>
                <a:ea typeface="+mn-ea"/>
                <a:cs typeface="+mn-cs"/>
              </a:rPr>
              <a:t>Aufgrund des Potenzials von Thalidomid, Bradykardie zu verursachen, sollten Arzneimittel, die die gleiche </a:t>
            </a:r>
            <a:r>
              <a:rPr lang="de-AT" sz="1200" b="0" i="0" u="none" strike="noStrike" kern="1200" baseline="0" dirty="0" err="1" smtClean="0">
                <a:solidFill>
                  <a:schemeClr val="tx1"/>
                </a:solidFill>
                <a:latin typeface="+mn-lt"/>
                <a:ea typeface="+mn-ea"/>
                <a:cs typeface="+mn-cs"/>
              </a:rPr>
              <a:t>pharmakodynamische</a:t>
            </a:r>
            <a:r>
              <a:rPr lang="de-AT" sz="1200" b="0" i="0" u="none" strike="noStrike" kern="1200" baseline="0" dirty="0" smtClean="0">
                <a:solidFill>
                  <a:schemeClr val="tx1"/>
                </a:solidFill>
                <a:latin typeface="+mn-lt"/>
                <a:ea typeface="+mn-ea"/>
                <a:cs typeface="+mn-cs"/>
              </a:rPr>
              <a:t> Wirkung besitzen, mit Vorsicht angewendet werden, wie zum Beispiel Wirkstoffe, von denen bekannt ist, dass sie </a:t>
            </a:r>
            <a:r>
              <a:rPr lang="de-AT" sz="1200" b="0" i="0" u="none" strike="noStrike" kern="1200" baseline="0" dirty="0" err="1" smtClean="0">
                <a:solidFill>
                  <a:schemeClr val="tx1"/>
                </a:solidFill>
                <a:latin typeface="+mn-lt"/>
                <a:ea typeface="+mn-ea"/>
                <a:cs typeface="+mn-cs"/>
              </a:rPr>
              <a:t>Torsade</a:t>
            </a:r>
            <a:r>
              <a:rPr lang="de-AT" sz="1200" b="0" i="0" u="none" strike="noStrike" kern="1200" baseline="0" dirty="0" smtClean="0">
                <a:solidFill>
                  <a:schemeClr val="tx1"/>
                </a:solidFill>
                <a:latin typeface="+mn-lt"/>
                <a:ea typeface="+mn-ea"/>
                <a:cs typeface="+mn-cs"/>
              </a:rPr>
              <a:t> de </a:t>
            </a:r>
            <a:r>
              <a:rPr lang="de-AT" sz="1200" b="0" i="0" u="none" strike="noStrike" kern="1200" baseline="0" dirty="0" err="1" smtClean="0">
                <a:solidFill>
                  <a:schemeClr val="tx1"/>
                </a:solidFill>
                <a:latin typeface="+mn-lt"/>
                <a:ea typeface="+mn-ea"/>
                <a:cs typeface="+mn-cs"/>
              </a:rPr>
              <a:t>Pointes</a:t>
            </a:r>
            <a:r>
              <a:rPr lang="de-AT" sz="1200" b="0" i="0" u="none" strike="noStrike" kern="1200" baseline="0" dirty="0" smtClean="0">
                <a:solidFill>
                  <a:schemeClr val="tx1"/>
                </a:solidFill>
                <a:latin typeface="+mn-lt"/>
                <a:ea typeface="+mn-ea"/>
                <a:cs typeface="+mn-cs"/>
              </a:rPr>
              <a:t>-Tachykardien verursachen, Beta-Blocker oder </a:t>
            </a:r>
            <a:r>
              <a:rPr lang="de-AT" sz="1200" b="0" i="0" u="none" strike="noStrike" kern="1200" baseline="0" dirty="0" err="1" smtClean="0">
                <a:solidFill>
                  <a:schemeClr val="tx1"/>
                </a:solidFill>
                <a:latin typeface="+mn-lt"/>
                <a:ea typeface="+mn-ea"/>
                <a:cs typeface="+mn-cs"/>
              </a:rPr>
              <a:t>Cholinestera-sehemmer</a:t>
            </a:r>
            <a:r>
              <a:rPr lang="de-AT" sz="1200" b="0" i="0" u="none" strike="noStrike" kern="1200" baseline="0" dirty="0" smtClean="0">
                <a:solidFill>
                  <a:schemeClr val="tx1"/>
                </a:solidFill>
                <a:latin typeface="+mn-lt"/>
                <a:ea typeface="+mn-ea"/>
                <a:cs typeface="+mn-cs"/>
              </a:rPr>
              <a:t>. </a:t>
            </a:r>
          </a:p>
          <a:p>
            <a:r>
              <a:rPr lang="de-AT" sz="1200" b="1" i="1" u="none" strike="noStrike" kern="1200" baseline="0" dirty="0" smtClean="0">
                <a:solidFill>
                  <a:schemeClr val="tx1"/>
                </a:solidFill>
                <a:latin typeface="+mn-lt"/>
                <a:ea typeface="+mn-ea"/>
                <a:cs typeface="+mn-cs"/>
              </a:rPr>
              <a:t>Bekanntermaßen eine periphere Neuropathie verursachende Arzneimittel: </a:t>
            </a:r>
            <a:endParaRPr lang="de-AT" sz="1200" b="0" i="0" u="none" strike="noStrike" kern="1200" baseline="0" dirty="0" smtClean="0">
              <a:solidFill>
                <a:schemeClr val="tx1"/>
              </a:solidFill>
              <a:latin typeface="+mn-lt"/>
              <a:ea typeface="+mn-ea"/>
              <a:cs typeface="+mn-cs"/>
            </a:endParaRPr>
          </a:p>
          <a:p>
            <a:r>
              <a:rPr lang="de-AT" sz="1200" b="0" i="0" u="none" strike="noStrike" kern="1200" baseline="0" dirty="0" smtClean="0">
                <a:solidFill>
                  <a:schemeClr val="tx1"/>
                </a:solidFill>
                <a:latin typeface="+mn-lt"/>
                <a:ea typeface="+mn-ea"/>
                <a:cs typeface="+mn-cs"/>
              </a:rPr>
              <a:t>Arzneimittel, die bekanntermaßen mit dem Auftreten einer peripheren Neuropathie in Verbindung gebracht werden (z.B. </a:t>
            </a:r>
            <a:r>
              <a:rPr lang="de-AT" sz="1200" b="0" i="0" u="none" strike="noStrike" kern="1200" baseline="0" dirty="0" err="1" smtClean="0">
                <a:solidFill>
                  <a:schemeClr val="tx1"/>
                </a:solidFill>
                <a:latin typeface="+mn-lt"/>
                <a:ea typeface="+mn-ea"/>
                <a:cs typeface="+mn-cs"/>
              </a:rPr>
              <a:t>Vincristin</a:t>
            </a:r>
            <a:r>
              <a:rPr lang="de-AT" sz="1200" b="0" i="0" u="none" strike="noStrike" kern="1200" baseline="0" dirty="0" smtClean="0">
                <a:solidFill>
                  <a:schemeClr val="tx1"/>
                </a:solidFill>
                <a:latin typeface="+mn-lt"/>
                <a:ea typeface="+mn-ea"/>
                <a:cs typeface="+mn-cs"/>
              </a:rPr>
              <a:t> und </a:t>
            </a:r>
            <a:r>
              <a:rPr lang="de-AT" sz="1200" b="0" i="0" u="none" strike="noStrike" kern="1200" baseline="0" dirty="0" err="1" smtClean="0">
                <a:solidFill>
                  <a:schemeClr val="tx1"/>
                </a:solidFill>
                <a:latin typeface="+mn-lt"/>
                <a:ea typeface="+mn-ea"/>
                <a:cs typeface="+mn-cs"/>
              </a:rPr>
              <a:t>Bortezomib</a:t>
            </a:r>
            <a:r>
              <a:rPr lang="de-AT" sz="1200" b="0" i="0" u="none" strike="noStrike" kern="1200" baseline="0" dirty="0" smtClean="0">
                <a:solidFill>
                  <a:schemeClr val="tx1"/>
                </a:solidFill>
                <a:latin typeface="+mn-lt"/>
                <a:ea typeface="+mn-ea"/>
                <a:cs typeface="+mn-cs"/>
              </a:rPr>
              <a:t>), sollten bei Patienten, die Thalidomid erhalten, mit Vorsicht </a:t>
            </a:r>
            <a:r>
              <a:rPr lang="de-AT" sz="1200" b="0" i="0" u="none" strike="noStrike" kern="1200" baseline="0" dirty="0" err="1" smtClean="0">
                <a:solidFill>
                  <a:schemeClr val="tx1"/>
                </a:solidFill>
                <a:latin typeface="+mn-lt"/>
                <a:ea typeface="+mn-ea"/>
                <a:cs typeface="+mn-cs"/>
              </a:rPr>
              <a:t>ange</a:t>
            </a:r>
            <a:r>
              <a:rPr lang="de-AT" sz="1200" b="0" i="0" u="none" strike="noStrike" kern="1200" baseline="0" dirty="0" smtClean="0">
                <a:solidFill>
                  <a:schemeClr val="tx1"/>
                </a:solidFill>
                <a:latin typeface="+mn-lt"/>
                <a:ea typeface="+mn-ea"/>
                <a:cs typeface="+mn-cs"/>
              </a:rPr>
              <a:t>-wendet werden. </a:t>
            </a:r>
            <a:endParaRPr lang="de-AT" dirty="0"/>
          </a:p>
        </p:txBody>
      </p:sp>
      <p:sp>
        <p:nvSpPr>
          <p:cNvPr id="4" name="Foliennummernplatzhalter 3"/>
          <p:cNvSpPr>
            <a:spLocks noGrp="1"/>
          </p:cNvSpPr>
          <p:nvPr>
            <p:ph type="sldNum" sz="quarter" idx="10"/>
          </p:nvPr>
        </p:nvSpPr>
        <p:spPr/>
        <p:txBody>
          <a:bodyPr/>
          <a:lstStyle/>
          <a:p>
            <a:pPr>
              <a:defRPr/>
            </a:pPr>
            <a:fld id="{F8A7559C-22E6-4F8D-8FC3-2C264BB79DEE}" type="slidenum">
              <a:rPr lang="de-DE" smtClean="0"/>
              <a:pPr>
                <a:defRPr/>
              </a:pPr>
              <a:t>34</a:t>
            </a:fld>
            <a:endParaRPr lang="de-DE"/>
          </a:p>
        </p:txBody>
      </p:sp>
    </p:spTree>
    <p:extLst>
      <p:ext uri="{BB962C8B-B14F-4D97-AF65-F5344CB8AC3E}">
        <p14:creationId xmlns:p14="http://schemas.microsoft.com/office/powerpoint/2010/main" val="226693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F8A7559C-22E6-4F8D-8FC3-2C264BB79DEE}" type="slidenum">
              <a:rPr lang="de-DE" smtClean="0"/>
              <a:pPr>
                <a:defRPr/>
              </a:pPr>
              <a:t>35</a:t>
            </a:fld>
            <a:endParaRPr lang="de-DE"/>
          </a:p>
        </p:txBody>
      </p:sp>
    </p:spTree>
    <p:extLst>
      <p:ext uri="{BB962C8B-B14F-4D97-AF65-F5344CB8AC3E}">
        <p14:creationId xmlns:p14="http://schemas.microsoft.com/office/powerpoint/2010/main" val="699215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1143000"/>
            <a:ext cx="4114800" cy="3086100"/>
          </a:xfrm>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7410F15E-6589-42AA-AD6C-60ADBC481353}" type="slidenum">
              <a:rPr lang="de-AT" smtClean="0"/>
              <a:t>39</a:t>
            </a:fld>
            <a:endParaRPr lang="de-AT"/>
          </a:p>
        </p:txBody>
      </p:sp>
      <p:sp>
        <p:nvSpPr>
          <p:cNvPr id="5" name="Fußzeilenplatzhalter 4"/>
          <p:cNvSpPr>
            <a:spLocks noGrp="1"/>
          </p:cNvSpPr>
          <p:nvPr>
            <p:ph type="ftr" sz="quarter" idx="11"/>
          </p:nvPr>
        </p:nvSpPr>
        <p:spPr/>
        <p:txBody>
          <a:bodyPr/>
          <a:lstStyle/>
          <a:p>
            <a:endParaRPr lang="de-AT"/>
          </a:p>
        </p:txBody>
      </p:sp>
    </p:spTree>
    <p:extLst>
      <p:ext uri="{BB962C8B-B14F-4D97-AF65-F5344CB8AC3E}">
        <p14:creationId xmlns:p14="http://schemas.microsoft.com/office/powerpoint/2010/main" val="2935967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Folienbildplatzhalter 1"/>
          <p:cNvSpPr>
            <a:spLocks noGrp="1" noRot="1" noChangeAspect="1"/>
          </p:cNvSpPr>
          <p:nvPr>
            <p:ph type="sldImg"/>
          </p:nvPr>
        </p:nvSpPr>
        <p:spPr>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ct val="0"/>
              </a:spcBef>
            </a:pPr>
            <a:r>
              <a:rPr lang="de-AT" altLang="de-DE" smtClean="0">
                <a:latin typeface="Trebuchet MS" pitchFamily="34" charset="0"/>
                <a:ea typeface="ＭＳ Ｐゴシック" pitchFamily="34" charset="-128"/>
              </a:rPr>
              <a:t>Patient bringt alle Medikamente und Zusätze (verschiedene Quellen) mit, die er zu Hause hat. Auch alle relevanten Befunde sollen mitgebracht werden.</a:t>
            </a:r>
          </a:p>
          <a:p>
            <a:pPr>
              <a:spcBef>
                <a:spcPct val="0"/>
              </a:spcBef>
            </a:pPr>
            <a:endParaRPr lang="de-DE" altLang="de-DE" smtClean="0">
              <a:latin typeface="Calibri" pitchFamily="34" charset="0"/>
              <a:ea typeface="ＭＳ Ｐゴシック" pitchFamily="34" charset="-128"/>
            </a:endParaRPr>
          </a:p>
        </p:txBody>
      </p:sp>
      <p:sp>
        <p:nvSpPr>
          <p:cNvPr id="38915"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FF1ACA2-AF35-4338-BE30-660DCF95C822}" type="slidenum">
              <a:rPr lang="de-DE" altLang="de-DE" sz="1200"/>
              <a:pPr/>
              <a:t>40</a:t>
            </a:fld>
            <a:endParaRPr lang="de-DE" altLang="de-DE"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Folienbildplatzhalter 1"/>
          <p:cNvSpPr>
            <a:spLocks noGrp="1" noRot="1" noChangeAspect="1" noTextEdit="1"/>
          </p:cNvSpPr>
          <p:nvPr>
            <p:ph type="sldImg"/>
          </p:nvPr>
        </p:nvSpPr>
        <p:spPr/>
      </p:sp>
      <p:sp>
        <p:nvSpPr>
          <p:cNvPr id="45058" name="Notizenplatzhalter 2"/>
          <p:cNvSpPr>
            <a:spLocks noGrp="1"/>
          </p:cNvSpPr>
          <p:nvPr>
            <p:ph type="body" idx="1"/>
          </p:nvPr>
        </p:nvSpPr>
        <p:spPr>
          <a:noFill/>
        </p:spPr>
        <p:txBody>
          <a:bodyPr/>
          <a:lstStyle/>
          <a:p>
            <a:endParaRPr lang="de-AT" altLang="de-DE" smtClean="0">
              <a:ea typeface="ＭＳ Ｐゴシック" pitchFamily="34" charset="-128"/>
            </a:endParaRPr>
          </a:p>
        </p:txBody>
      </p:sp>
      <p:sp>
        <p:nvSpPr>
          <p:cNvPr id="45059" name="Foliennummernplatzhalter 3"/>
          <p:cNvSpPr>
            <a:spLocks noGrp="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7F90CD5-801E-4F2F-9B85-C4C007625171}" type="slidenum">
              <a:rPr lang="en-US" altLang="de-DE" sz="1200"/>
              <a:pPr/>
              <a:t>44</a:t>
            </a:fld>
            <a:endParaRPr lang="en-US" altLang="de-DE"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Folienbildplatzhalter 1"/>
          <p:cNvSpPr>
            <a:spLocks noGrp="1" noRot="1" noChangeAspect="1"/>
          </p:cNvSpPr>
          <p:nvPr>
            <p:ph type="sldImg"/>
          </p:nvPr>
        </p:nvSpPr>
        <p:spPr>
          <a:ln>
            <a:solidFill>
              <a:srgbClr val="000000"/>
            </a:solidFill>
            <a:miter lim="800000"/>
            <a:headEnd/>
            <a:tailEnd/>
          </a:ln>
        </p:spPr>
      </p:sp>
      <p:sp>
        <p:nvSpPr>
          <p:cNvPr id="77826" name="Notizenplatzhalter 2"/>
          <p:cNvSpPr>
            <a:spLocks noGrp="1"/>
          </p:cNvSpPr>
          <p:nvPr>
            <p:ph type="body" idx="1"/>
          </p:nvPr>
        </p:nvSpPr>
        <p:spPr>
          <a:noFill/>
        </p:spPr>
        <p:txBody>
          <a:bodyPr/>
          <a:lstStyle/>
          <a:p>
            <a:pPr eaLnBrk="1" hangingPunct="1">
              <a:spcBef>
                <a:spcPct val="0"/>
              </a:spcBef>
            </a:pPr>
            <a:r>
              <a:rPr lang="de-DE" altLang="de-DE" smtClean="0">
                <a:ea typeface="ＭＳ Ｐゴシック" pitchFamily="34" charset="-128"/>
              </a:rPr>
              <a:t>Andere Statine keine Wechselwirkung? Pausieren, wie lange voher, nachher??</a:t>
            </a:r>
          </a:p>
        </p:txBody>
      </p:sp>
      <p:sp>
        <p:nvSpPr>
          <p:cNvPr id="77827" name="Foliennummernplatzhalter 3"/>
          <p:cNvSpPr>
            <a:spLocks noGrp="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FE107E9-0FB7-4F5C-96B3-3A42087C269E}" type="slidenum">
              <a:rPr lang="de-DE" altLang="de-DE" sz="1200"/>
              <a:pPr/>
              <a:t>8</a:t>
            </a:fld>
            <a:endParaRPr lang="de-DE" altLang="de-DE"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Folienbildplatzhalter 1"/>
          <p:cNvSpPr>
            <a:spLocks noGrp="1" noRot="1" noChangeAspect="1" noTextEdit="1"/>
          </p:cNvSpPr>
          <p:nvPr>
            <p:ph type="sldImg"/>
          </p:nvPr>
        </p:nvSpPr>
        <p:spPr/>
      </p:sp>
      <p:sp>
        <p:nvSpPr>
          <p:cNvPr id="97283" name="Notizenplatzhalter 2"/>
          <p:cNvSpPr>
            <a:spLocks noGrp="1"/>
          </p:cNvSpPr>
          <p:nvPr>
            <p:ph type="body" idx="1"/>
          </p:nvPr>
        </p:nvSpPr>
        <p:spPr>
          <a:noFill/>
        </p:spPr>
        <p:txBody>
          <a:bodyPr/>
          <a:lstStyle/>
          <a:p>
            <a:r>
              <a:rPr lang="de-DE" altLang="de-DE" smtClean="0"/>
              <a:t>SSRI: Fluoxetin, Paroxetin, Citalopram, Sertralin,.. SSNRI: Venlafaxin (Efectin), Duloxetin (Cymbalta), Milnacipran (Ixel) Tricykl. AD: Amitryptillin (Saroten), Doxepin.. Atypische Antipsychotika: Clozapin (Lanolept, Leponex), Risperidon (Risperdal), Quetiapin (Seroquel)</a:t>
            </a:r>
          </a:p>
        </p:txBody>
      </p:sp>
      <p:sp>
        <p:nvSpPr>
          <p:cNvPr id="97284" name="Foliennummernplatzhalt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F268CC2-EE45-4B54-B759-3DA884150AFE}" type="slidenum">
              <a:rPr lang="en-US" altLang="de-DE" smtClean="0"/>
              <a:pPr/>
              <a:t>11</a:t>
            </a:fld>
            <a:endParaRPr lang="en-US" altLang="de-DE" smtClean="0"/>
          </a:p>
        </p:txBody>
      </p:sp>
    </p:spTree>
    <p:extLst>
      <p:ext uri="{BB962C8B-B14F-4D97-AF65-F5344CB8AC3E}">
        <p14:creationId xmlns:p14="http://schemas.microsoft.com/office/powerpoint/2010/main" val="2891006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de-DE" dirty="0" err="1" smtClean="0"/>
              <a:t>Umrechung</a:t>
            </a:r>
            <a:r>
              <a:rPr lang="de-DE" dirty="0" smtClean="0"/>
              <a:t>: </a:t>
            </a:r>
          </a:p>
          <a:p>
            <a:r>
              <a:rPr lang="de-DE" dirty="0" smtClean="0"/>
              <a:t>10 mg/</a:t>
            </a:r>
            <a:r>
              <a:rPr lang="de-DE" dirty="0" err="1" smtClean="0"/>
              <a:t>dL</a:t>
            </a:r>
            <a:r>
              <a:rPr lang="de-DE" dirty="0" smtClean="0"/>
              <a:t> Kalzium sind 2.5 mmol/l</a:t>
            </a:r>
          </a:p>
          <a:p>
            <a:endParaRPr lang="de-DE" dirty="0" smtClean="0"/>
          </a:p>
          <a:p>
            <a:r>
              <a:rPr lang="de-DE" dirty="0" smtClean="0"/>
              <a:t>DIAGNOSTIC CRITERIA: ALL 3 REQUIRED</a:t>
            </a:r>
          </a:p>
          <a:p>
            <a:endParaRPr lang="de-DE" dirty="0" smtClean="0"/>
          </a:p>
          <a:p>
            <a:r>
              <a:rPr lang="de-DE" dirty="0" smtClean="0"/>
              <a:t>1. </a:t>
            </a:r>
            <a:r>
              <a:rPr lang="de-DE" dirty="0" err="1" smtClean="0"/>
              <a:t>Monoclonal</a:t>
            </a:r>
            <a:r>
              <a:rPr lang="de-DE" dirty="0" smtClean="0"/>
              <a:t> </a:t>
            </a:r>
            <a:r>
              <a:rPr lang="de-DE" dirty="0" err="1" smtClean="0"/>
              <a:t>plasma</a:t>
            </a:r>
            <a:r>
              <a:rPr lang="de-DE" dirty="0" smtClean="0"/>
              <a:t> </a:t>
            </a:r>
            <a:r>
              <a:rPr lang="de-DE" dirty="0" err="1" smtClean="0"/>
              <a:t>cells</a:t>
            </a:r>
            <a:r>
              <a:rPr lang="de-DE" dirty="0" smtClean="0"/>
              <a:t> in </a:t>
            </a:r>
            <a:r>
              <a:rPr lang="de-DE" dirty="0" err="1" smtClean="0"/>
              <a:t>the</a:t>
            </a:r>
            <a:r>
              <a:rPr lang="de-DE" dirty="0" smtClean="0"/>
              <a:t> </a:t>
            </a:r>
            <a:r>
              <a:rPr lang="de-DE" dirty="0" err="1" smtClean="0"/>
              <a:t>bone</a:t>
            </a:r>
            <a:r>
              <a:rPr lang="de-DE" dirty="0" smtClean="0"/>
              <a:t> </a:t>
            </a:r>
            <a:r>
              <a:rPr lang="de-DE" dirty="0" err="1" smtClean="0"/>
              <a:t>marrow</a:t>
            </a:r>
            <a:r>
              <a:rPr lang="de-DE" dirty="0" smtClean="0"/>
              <a:t> &gt; 10% </a:t>
            </a:r>
            <a:r>
              <a:rPr lang="de-DE" dirty="0" err="1" smtClean="0"/>
              <a:t>and</a:t>
            </a:r>
            <a:r>
              <a:rPr lang="de-DE" dirty="0" smtClean="0"/>
              <a:t>/</a:t>
            </a:r>
            <a:r>
              <a:rPr lang="de-DE" dirty="0" err="1" smtClean="0"/>
              <a:t>or</a:t>
            </a:r>
            <a:r>
              <a:rPr lang="de-DE" dirty="0" smtClean="0"/>
              <a:t> </a:t>
            </a:r>
            <a:r>
              <a:rPr lang="de-DE" dirty="0" err="1" smtClean="0"/>
              <a:t>presence</a:t>
            </a:r>
            <a:r>
              <a:rPr lang="de-DE" dirty="0" smtClean="0"/>
              <a:t> </a:t>
            </a:r>
            <a:r>
              <a:rPr lang="de-DE" dirty="0" err="1" smtClean="0"/>
              <a:t>of</a:t>
            </a:r>
            <a:r>
              <a:rPr lang="de-DE" dirty="0" smtClean="0"/>
              <a:t> a </a:t>
            </a:r>
            <a:r>
              <a:rPr lang="de-DE" dirty="0" err="1" smtClean="0"/>
              <a:t>biopsy-proven</a:t>
            </a:r>
            <a:r>
              <a:rPr lang="de-DE" dirty="0" smtClean="0"/>
              <a:t> </a:t>
            </a:r>
            <a:r>
              <a:rPr lang="de-DE" dirty="0" err="1" smtClean="0"/>
              <a:t>plasmacytoma</a:t>
            </a:r>
            <a:endParaRPr lang="de-DE" dirty="0" smtClean="0"/>
          </a:p>
          <a:p>
            <a:r>
              <a:rPr lang="de-DE" dirty="0" smtClean="0"/>
              <a:t>2. </a:t>
            </a:r>
            <a:r>
              <a:rPr lang="de-DE" dirty="0" err="1" smtClean="0"/>
              <a:t>Monoclonal</a:t>
            </a:r>
            <a:r>
              <a:rPr lang="de-DE" dirty="0" smtClean="0"/>
              <a:t> </a:t>
            </a:r>
            <a:r>
              <a:rPr lang="de-DE" dirty="0" err="1" smtClean="0"/>
              <a:t>protein</a:t>
            </a:r>
            <a:r>
              <a:rPr lang="de-DE" dirty="0" smtClean="0"/>
              <a:t> </a:t>
            </a:r>
            <a:r>
              <a:rPr lang="de-DE" dirty="0" err="1" smtClean="0"/>
              <a:t>present</a:t>
            </a:r>
            <a:r>
              <a:rPr lang="de-DE" dirty="0" smtClean="0"/>
              <a:t> in </a:t>
            </a:r>
            <a:r>
              <a:rPr lang="de-DE" dirty="0" err="1" smtClean="0"/>
              <a:t>the</a:t>
            </a:r>
            <a:r>
              <a:rPr lang="de-DE" dirty="0" smtClean="0"/>
              <a:t> </a:t>
            </a:r>
            <a:r>
              <a:rPr lang="de-DE" dirty="0" err="1" smtClean="0"/>
              <a:t>serum</a:t>
            </a:r>
            <a:r>
              <a:rPr lang="de-DE" dirty="0" smtClean="0"/>
              <a:t> </a:t>
            </a:r>
            <a:r>
              <a:rPr lang="de-DE" dirty="0" err="1" smtClean="0"/>
              <a:t>and</a:t>
            </a:r>
            <a:r>
              <a:rPr lang="de-DE" dirty="0" smtClean="0"/>
              <a:t>/</a:t>
            </a:r>
            <a:r>
              <a:rPr lang="de-DE" dirty="0" err="1" smtClean="0"/>
              <a:t>or</a:t>
            </a:r>
            <a:r>
              <a:rPr lang="de-DE" dirty="0" smtClean="0"/>
              <a:t> </a:t>
            </a:r>
            <a:r>
              <a:rPr lang="de-DE" dirty="0" err="1" smtClean="0"/>
              <a:t>urine</a:t>
            </a:r>
            <a:r>
              <a:rPr lang="de-DE" dirty="0" smtClean="0"/>
              <a:t> *</a:t>
            </a:r>
          </a:p>
          <a:p>
            <a:r>
              <a:rPr lang="de-DE" dirty="0" smtClean="0"/>
              <a:t>3. </a:t>
            </a:r>
            <a:r>
              <a:rPr lang="de-DE" dirty="0" err="1" smtClean="0"/>
              <a:t>Myeloma-related</a:t>
            </a:r>
            <a:r>
              <a:rPr lang="de-DE" dirty="0" smtClean="0"/>
              <a:t> </a:t>
            </a:r>
            <a:r>
              <a:rPr lang="de-DE" dirty="0" err="1" smtClean="0"/>
              <a:t>organ</a:t>
            </a:r>
            <a:r>
              <a:rPr lang="de-DE" dirty="0" smtClean="0"/>
              <a:t> </a:t>
            </a:r>
            <a:r>
              <a:rPr lang="de-DE" dirty="0" err="1" smtClean="0"/>
              <a:t>dysfunction</a:t>
            </a:r>
            <a:r>
              <a:rPr lang="de-DE" dirty="0" smtClean="0"/>
              <a:t> (1 </a:t>
            </a:r>
            <a:r>
              <a:rPr lang="de-DE" dirty="0" err="1" smtClean="0"/>
              <a:t>or</a:t>
            </a:r>
            <a:r>
              <a:rPr lang="de-DE" dirty="0" smtClean="0"/>
              <a:t> </a:t>
            </a:r>
            <a:r>
              <a:rPr lang="de-DE" dirty="0" err="1" smtClean="0"/>
              <a:t>more</a:t>
            </a:r>
            <a:r>
              <a:rPr lang="de-DE" dirty="0" smtClean="0"/>
              <a:t>) ** </a:t>
            </a:r>
          </a:p>
          <a:p>
            <a:r>
              <a:rPr lang="de-DE" dirty="0" smtClean="0"/>
              <a:t>◦[C] Calcium </a:t>
            </a:r>
            <a:r>
              <a:rPr lang="de-DE" dirty="0" err="1" smtClean="0"/>
              <a:t>elevation</a:t>
            </a:r>
            <a:r>
              <a:rPr lang="de-DE" dirty="0" smtClean="0"/>
              <a:t> in </a:t>
            </a:r>
            <a:r>
              <a:rPr lang="de-DE" dirty="0" err="1" smtClean="0"/>
              <a:t>the</a:t>
            </a:r>
            <a:r>
              <a:rPr lang="de-DE" dirty="0" smtClean="0"/>
              <a:t> </a:t>
            </a:r>
            <a:r>
              <a:rPr lang="de-DE" dirty="0" err="1" smtClean="0"/>
              <a:t>blood</a:t>
            </a:r>
            <a:r>
              <a:rPr lang="de-DE" dirty="0" smtClean="0"/>
              <a:t> S. Calcium &gt;10.5 mg/l </a:t>
            </a:r>
            <a:r>
              <a:rPr lang="de-DE" dirty="0" err="1" smtClean="0"/>
              <a:t>or</a:t>
            </a:r>
            <a:r>
              <a:rPr lang="de-DE" dirty="0" smtClean="0"/>
              <a:t> </a:t>
            </a:r>
            <a:r>
              <a:rPr lang="de-DE" dirty="0" err="1" smtClean="0"/>
              <a:t>upper</a:t>
            </a:r>
            <a:r>
              <a:rPr lang="de-DE" dirty="0" smtClean="0"/>
              <a:t> </a:t>
            </a:r>
            <a:r>
              <a:rPr lang="de-DE" dirty="0" err="1" smtClean="0"/>
              <a:t>limit</a:t>
            </a:r>
            <a:r>
              <a:rPr lang="de-DE" dirty="0" smtClean="0"/>
              <a:t> </a:t>
            </a:r>
            <a:r>
              <a:rPr lang="de-DE" dirty="0" err="1" smtClean="0"/>
              <a:t>of</a:t>
            </a:r>
            <a:r>
              <a:rPr lang="de-DE" dirty="0" smtClean="0"/>
              <a:t> normal{} </a:t>
            </a:r>
          </a:p>
          <a:p>
            <a:r>
              <a:rPr lang="de-DE" dirty="0" smtClean="0"/>
              <a:t>◦[R] Renal </a:t>
            </a:r>
            <a:r>
              <a:rPr lang="de-DE" dirty="0" err="1" smtClean="0"/>
              <a:t>insufficiency</a:t>
            </a:r>
            <a:r>
              <a:rPr lang="de-DE" dirty="0" smtClean="0"/>
              <a:t> S. </a:t>
            </a:r>
            <a:r>
              <a:rPr lang="de-DE" dirty="0" err="1" smtClean="0"/>
              <a:t>Creatinine</a:t>
            </a:r>
            <a:r>
              <a:rPr lang="de-DE" dirty="0" smtClean="0"/>
              <a:t> &gt; 2 mg/dl{} </a:t>
            </a:r>
          </a:p>
          <a:p>
            <a:r>
              <a:rPr lang="de-DE" dirty="0" smtClean="0"/>
              <a:t>◦[A] </a:t>
            </a:r>
            <a:r>
              <a:rPr lang="de-DE" dirty="0" err="1" smtClean="0"/>
              <a:t>Anemia</a:t>
            </a:r>
            <a:r>
              <a:rPr lang="de-DE" dirty="0" smtClean="0"/>
              <a:t> </a:t>
            </a:r>
            <a:r>
              <a:rPr lang="de-DE" dirty="0" err="1" smtClean="0"/>
              <a:t>Hemoglobin</a:t>
            </a:r>
            <a:r>
              <a:rPr lang="de-DE" dirty="0" smtClean="0"/>
              <a:t> &lt; 10 g/dl </a:t>
            </a:r>
            <a:r>
              <a:rPr lang="de-DE" dirty="0" err="1" smtClean="0"/>
              <a:t>or</a:t>
            </a:r>
            <a:r>
              <a:rPr lang="de-DE" dirty="0" smtClean="0"/>
              <a:t> 2 g &lt; normal{}</a:t>
            </a:r>
          </a:p>
          <a:p>
            <a:r>
              <a:rPr lang="de-DE" dirty="0" smtClean="0"/>
              <a:t>◦[B] </a:t>
            </a:r>
            <a:r>
              <a:rPr lang="de-DE" dirty="0" err="1" smtClean="0"/>
              <a:t>Lytic</a:t>
            </a:r>
            <a:r>
              <a:rPr lang="de-DE" dirty="0" smtClean="0"/>
              <a:t> </a:t>
            </a:r>
            <a:r>
              <a:rPr lang="de-DE" dirty="0" err="1" smtClean="0"/>
              <a:t>bone</a:t>
            </a:r>
            <a:r>
              <a:rPr lang="de-DE" dirty="0" smtClean="0"/>
              <a:t> </a:t>
            </a:r>
            <a:r>
              <a:rPr lang="de-DE" dirty="0" err="1" smtClean="0"/>
              <a:t>lesions</a:t>
            </a:r>
            <a:r>
              <a:rPr lang="de-DE" dirty="0" smtClean="0"/>
              <a:t> </a:t>
            </a:r>
            <a:r>
              <a:rPr lang="de-DE" dirty="0" err="1" smtClean="0"/>
              <a:t>or</a:t>
            </a:r>
            <a:r>
              <a:rPr lang="de-DE" dirty="0" smtClean="0"/>
              <a:t> </a:t>
            </a:r>
            <a:r>
              <a:rPr lang="de-DE" dirty="0" err="1" smtClean="0"/>
              <a:t>osteoporosis</a:t>
            </a:r>
            <a:r>
              <a:rPr lang="de-DE" dirty="0" smtClean="0"/>
              <a:t> *** </a:t>
            </a:r>
          </a:p>
          <a:p>
            <a:endParaRPr lang="de-DE" dirty="0" smtClean="0"/>
          </a:p>
          <a:p>
            <a:r>
              <a:rPr lang="de-DE" dirty="0" smtClean="0"/>
              <a:t>NOTE: THESE CRITERIA IDENTIFY STAGE IB </a:t>
            </a:r>
            <a:r>
              <a:rPr lang="de-DE" dirty="0" err="1" smtClean="0"/>
              <a:t>and</a:t>
            </a:r>
            <a:r>
              <a:rPr lang="de-DE" dirty="0" smtClean="0"/>
              <a:t> STAGES II </a:t>
            </a:r>
            <a:r>
              <a:rPr lang="de-DE" dirty="0" err="1" smtClean="0"/>
              <a:t>and</a:t>
            </a:r>
            <a:r>
              <a:rPr lang="de-DE" dirty="0" smtClean="0"/>
              <a:t> III A/B MYELOMA BY DURIE/SALMON STAGE. Stage IA </a:t>
            </a:r>
            <a:r>
              <a:rPr lang="de-DE" dirty="0" err="1" smtClean="0"/>
              <a:t>becomes</a:t>
            </a:r>
            <a:r>
              <a:rPr lang="de-DE" dirty="0" smtClean="0"/>
              <a:t> </a:t>
            </a:r>
            <a:r>
              <a:rPr lang="de-DE" dirty="0" err="1" smtClean="0"/>
              <a:t>smoldering</a:t>
            </a:r>
            <a:r>
              <a:rPr lang="de-DE" dirty="0" smtClean="0"/>
              <a:t> </a:t>
            </a:r>
            <a:r>
              <a:rPr lang="de-DE" dirty="0" err="1" smtClean="0"/>
              <a:t>or</a:t>
            </a:r>
            <a:r>
              <a:rPr lang="de-DE" dirty="0" smtClean="0"/>
              <a:t> indolent </a:t>
            </a:r>
            <a:r>
              <a:rPr lang="de-DE" dirty="0" err="1" smtClean="0"/>
              <a:t>myeloma</a:t>
            </a:r>
            <a:r>
              <a:rPr lang="de-DE" dirty="0" smtClean="0"/>
              <a:t> (Table 3). </a:t>
            </a:r>
          </a:p>
          <a:p>
            <a:r>
              <a:rPr lang="de-DE" dirty="0" smtClean="0"/>
              <a:t>--------------------------------------------------------------------------------</a:t>
            </a:r>
          </a:p>
          <a:p>
            <a:r>
              <a:rPr lang="de-DE" dirty="0" smtClean="0"/>
              <a:t>* </a:t>
            </a:r>
            <a:r>
              <a:rPr lang="de-DE" dirty="0" err="1" smtClean="0"/>
              <a:t>If</a:t>
            </a:r>
            <a:r>
              <a:rPr lang="de-DE" dirty="0" smtClean="0"/>
              <a:t> </a:t>
            </a:r>
            <a:r>
              <a:rPr lang="de-DE" dirty="0" err="1" smtClean="0"/>
              <a:t>no</a:t>
            </a:r>
            <a:r>
              <a:rPr lang="de-DE" dirty="0" smtClean="0"/>
              <a:t> </a:t>
            </a:r>
            <a:r>
              <a:rPr lang="de-DE" dirty="0" err="1" smtClean="0"/>
              <a:t>monoclonal</a:t>
            </a:r>
            <a:r>
              <a:rPr lang="de-DE" dirty="0" smtClean="0"/>
              <a:t> </a:t>
            </a:r>
            <a:r>
              <a:rPr lang="de-DE" dirty="0" err="1" smtClean="0"/>
              <a:t>protein</a:t>
            </a:r>
            <a:r>
              <a:rPr lang="de-DE" dirty="0" smtClean="0"/>
              <a:t> </a:t>
            </a:r>
            <a:r>
              <a:rPr lang="de-DE" dirty="0" err="1" smtClean="0"/>
              <a:t>is</a:t>
            </a:r>
            <a:r>
              <a:rPr lang="de-DE" dirty="0" smtClean="0"/>
              <a:t> </a:t>
            </a:r>
            <a:r>
              <a:rPr lang="de-DE" dirty="0" err="1" smtClean="0"/>
              <a:t>detected</a:t>
            </a:r>
            <a:r>
              <a:rPr lang="de-DE" dirty="0" smtClean="0"/>
              <a:t> (non-</a:t>
            </a:r>
            <a:r>
              <a:rPr lang="de-DE" dirty="0" err="1" smtClean="0"/>
              <a:t>secretory</a:t>
            </a:r>
            <a:r>
              <a:rPr lang="de-DE" dirty="0" smtClean="0"/>
              <a:t> </a:t>
            </a:r>
            <a:r>
              <a:rPr lang="de-DE" dirty="0" err="1" smtClean="0"/>
              <a:t>disease</a:t>
            </a:r>
            <a:r>
              <a:rPr lang="de-DE" dirty="0" smtClean="0"/>
              <a:t>), </a:t>
            </a:r>
            <a:r>
              <a:rPr lang="de-DE" dirty="0" err="1" smtClean="0"/>
              <a:t>then</a:t>
            </a:r>
            <a:r>
              <a:rPr lang="de-DE" dirty="0" smtClean="0"/>
              <a:t> &gt; 30% </a:t>
            </a:r>
            <a:r>
              <a:rPr lang="de-DE" dirty="0" err="1" smtClean="0"/>
              <a:t>monoclonal</a:t>
            </a:r>
            <a:r>
              <a:rPr lang="de-DE" dirty="0" smtClean="0"/>
              <a:t> </a:t>
            </a:r>
            <a:r>
              <a:rPr lang="de-DE" dirty="0" err="1" smtClean="0"/>
              <a:t>bone</a:t>
            </a:r>
            <a:r>
              <a:rPr lang="de-DE" dirty="0" smtClean="0"/>
              <a:t> </a:t>
            </a:r>
            <a:r>
              <a:rPr lang="de-DE" dirty="0" err="1" smtClean="0"/>
              <a:t>marrow</a:t>
            </a:r>
            <a:r>
              <a:rPr lang="de-DE" dirty="0" smtClean="0"/>
              <a:t> </a:t>
            </a:r>
            <a:r>
              <a:rPr lang="de-DE" dirty="0" err="1" smtClean="0"/>
              <a:t>plasma</a:t>
            </a:r>
            <a:r>
              <a:rPr lang="de-DE" dirty="0" smtClean="0"/>
              <a:t> </a:t>
            </a:r>
            <a:r>
              <a:rPr lang="de-DE" dirty="0" err="1" smtClean="0"/>
              <a:t>cells</a:t>
            </a:r>
            <a:r>
              <a:rPr lang="de-DE" dirty="0" smtClean="0"/>
              <a:t> </a:t>
            </a:r>
            <a:r>
              <a:rPr lang="de-DE" dirty="0" err="1" smtClean="0"/>
              <a:t>and</a:t>
            </a:r>
            <a:r>
              <a:rPr lang="de-DE" dirty="0" smtClean="0"/>
              <a:t>/</a:t>
            </a:r>
            <a:r>
              <a:rPr lang="de-DE" dirty="0" err="1" smtClean="0"/>
              <a:t>or</a:t>
            </a:r>
            <a:r>
              <a:rPr lang="de-DE" dirty="0" smtClean="0"/>
              <a:t> a </a:t>
            </a:r>
            <a:r>
              <a:rPr lang="de-DE" dirty="0" err="1" smtClean="0"/>
              <a:t>biopsy-proven</a:t>
            </a:r>
            <a:r>
              <a:rPr lang="de-DE" dirty="0" smtClean="0"/>
              <a:t> </a:t>
            </a:r>
            <a:r>
              <a:rPr lang="de-DE" dirty="0" err="1" smtClean="0"/>
              <a:t>plasmacytoma</a:t>
            </a:r>
            <a:r>
              <a:rPr lang="de-DE" dirty="0" smtClean="0"/>
              <a:t> </a:t>
            </a:r>
            <a:r>
              <a:rPr lang="de-DE" dirty="0" err="1" smtClean="0"/>
              <a:t>required</a:t>
            </a:r>
            <a:r>
              <a:rPr lang="de-DE" dirty="0" smtClean="0"/>
              <a:t>. </a:t>
            </a:r>
          </a:p>
          <a:p>
            <a:r>
              <a:rPr lang="de-DE" dirty="0" smtClean="0"/>
              <a:t>** A </a:t>
            </a:r>
            <a:r>
              <a:rPr lang="de-DE" dirty="0" err="1" smtClean="0"/>
              <a:t>variety</a:t>
            </a:r>
            <a:r>
              <a:rPr lang="de-DE" dirty="0" smtClean="0"/>
              <a:t> </a:t>
            </a:r>
            <a:r>
              <a:rPr lang="de-DE" dirty="0" err="1" smtClean="0"/>
              <a:t>of</a:t>
            </a:r>
            <a:r>
              <a:rPr lang="de-DE" dirty="0" smtClean="0"/>
              <a:t> </a:t>
            </a:r>
            <a:r>
              <a:rPr lang="de-DE" dirty="0" err="1" smtClean="0"/>
              <a:t>other</a:t>
            </a:r>
            <a:r>
              <a:rPr lang="de-DE" dirty="0" smtClean="0"/>
              <a:t> </a:t>
            </a:r>
            <a:r>
              <a:rPr lang="de-DE" dirty="0" err="1" smtClean="0"/>
              <a:t>types</a:t>
            </a:r>
            <a:r>
              <a:rPr lang="de-DE" dirty="0" smtClean="0"/>
              <a:t> </a:t>
            </a:r>
            <a:r>
              <a:rPr lang="de-DE" dirty="0" err="1" smtClean="0"/>
              <a:t>of</a:t>
            </a:r>
            <a:r>
              <a:rPr lang="de-DE" dirty="0" smtClean="0"/>
              <a:t> end </a:t>
            </a:r>
            <a:r>
              <a:rPr lang="de-DE" dirty="0" err="1" smtClean="0"/>
              <a:t>organ</a:t>
            </a:r>
            <a:r>
              <a:rPr lang="de-DE" dirty="0" smtClean="0"/>
              <a:t> </a:t>
            </a:r>
            <a:r>
              <a:rPr lang="de-DE" dirty="0" err="1" smtClean="0"/>
              <a:t>dysfunctions</a:t>
            </a:r>
            <a:r>
              <a:rPr lang="de-DE" dirty="0" smtClean="0"/>
              <a:t> </a:t>
            </a:r>
            <a:r>
              <a:rPr lang="de-DE" dirty="0" err="1" smtClean="0"/>
              <a:t>can</a:t>
            </a:r>
            <a:r>
              <a:rPr lang="de-DE" dirty="0" smtClean="0"/>
              <a:t> </a:t>
            </a:r>
            <a:r>
              <a:rPr lang="de-DE" dirty="0" err="1" smtClean="0"/>
              <a:t>occasionally</a:t>
            </a:r>
            <a:r>
              <a:rPr lang="de-DE" dirty="0" smtClean="0"/>
              <a:t> </a:t>
            </a:r>
            <a:r>
              <a:rPr lang="de-DE" dirty="0" err="1" smtClean="0"/>
              <a:t>occur</a:t>
            </a:r>
            <a:r>
              <a:rPr lang="de-DE" dirty="0" smtClean="0"/>
              <a:t> </a:t>
            </a:r>
            <a:r>
              <a:rPr lang="de-DE" dirty="0" err="1" smtClean="0"/>
              <a:t>and</a:t>
            </a:r>
            <a:r>
              <a:rPr lang="de-DE" dirty="0" smtClean="0"/>
              <a:t> </a:t>
            </a:r>
            <a:r>
              <a:rPr lang="de-DE" dirty="0" err="1" smtClean="0"/>
              <a:t>lead</a:t>
            </a:r>
            <a:r>
              <a:rPr lang="de-DE" dirty="0" smtClean="0"/>
              <a:t> </a:t>
            </a:r>
            <a:r>
              <a:rPr lang="de-DE" dirty="0" err="1" smtClean="0"/>
              <a:t>to</a:t>
            </a:r>
            <a:r>
              <a:rPr lang="de-DE" dirty="0" smtClean="0"/>
              <a:t> a </a:t>
            </a:r>
            <a:r>
              <a:rPr lang="de-DE" dirty="0" err="1" smtClean="0"/>
              <a:t>need</a:t>
            </a:r>
            <a:r>
              <a:rPr lang="de-DE" dirty="0" smtClean="0"/>
              <a:t> </a:t>
            </a:r>
            <a:r>
              <a:rPr lang="de-DE" dirty="0" err="1" smtClean="0"/>
              <a:t>for</a:t>
            </a:r>
            <a:r>
              <a:rPr lang="de-DE" dirty="0" smtClean="0"/>
              <a:t> </a:t>
            </a:r>
            <a:r>
              <a:rPr lang="de-DE" dirty="0" err="1" smtClean="0"/>
              <a:t>therapy</a:t>
            </a:r>
            <a:r>
              <a:rPr lang="de-DE" dirty="0" smtClean="0"/>
              <a:t>. Such </a:t>
            </a:r>
            <a:r>
              <a:rPr lang="de-DE" dirty="0" err="1" smtClean="0"/>
              <a:t>dysfunction</a:t>
            </a:r>
            <a:r>
              <a:rPr lang="de-DE" dirty="0" smtClean="0"/>
              <a:t> </a:t>
            </a:r>
            <a:r>
              <a:rPr lang="de-DE" dirty="0" err="1" smtClean="0"/>
              <a:t>is</a:t>
            </a:r>
            <a:r>
              <a:rPr lang="de-DE" dirty="0" smtClean="0"/>
              <a:t> </a:t>
            </a:r>
            <a:r>
              <a:rPr lang="de-DE" dirty="0" err="1" smtClean="0"/>
              <a:t>sufficient</a:t>
            </a:r>
            <a:r>
              <a:rPr lang="de-DE" dirty="0" smtClean="0"/>
              <a:t> </a:t>
            </a:r>
            <a:r>
              <a:rPr lang="de-DE" dirty="0" err="1" smtClean="0"/>
              <a:t>to</a:t>
            </a:r>
            <a:r>
              <a:rPr lang="de-DE" dirty="0" smtClean="0"/>
              <a:t> </a:t>
            </a:r>
            <a:r>
              <a:rPr lang="de-DE" dirty="0" err="1" smtClean="0"/>
              <a:t>support</a:t>
            </a:r>
            <a:r>
              <a:rPr lang="de-DE" dirty="0" smtClean="0"/>
              <a:t> </a:t>
            </a:r>
            <a:r>
              <a:rPr lang="de-DE" dirty="0" err="1" smtClean="0"/>
              <a:t>classification</a:t>
            </a:r>
            <a:r>
              <a:rPr lang="de-DE" dirty="0" smtClean="0"/>
              <a:t> </a:t>
            </a:r>
            <a:r>
              <a:rPr lang="de-DE" dirty="0" err="1" smtClean="0"/>
              <a:t>of</a:t>
            </a:r>
            <a:r>
              <a:rPr lang="de-DE" dirty="0" smtClean="0"/>
              <a:t> </a:t>
            </a:r>
            <a:r>
              <a:rPr lang="de-DE" dirty="0" err="1" smtClean="0"/>
              <a:t>myeloma</a:t>
            </a:r>
            <a:r>
              <a:rPr lang="de-DE" dirty="0" smtClean="0"/>
              <a:t> </a:t>
            </a:r>
            <a:r>
              <a:rPr lang="de-DE" dirty="0" err="1" smtClean="0"/>
              <a:t>if</a:t>
            </a:r>
            <a:r>
              <a:rPr lang="de-DE" dirty="0" smtClean="0"/>
              <a:t> </a:t>
            </a:r>
            <a:r>
              <a:rPr lang="de-DE" dirty="0" err="1" smtClean="0"/>
              <a:t>proven</a:t>
            </a:r>
            <a:r>
              <a:rPr lang="de-DE" dirty="0" smtClean="0"/>
              <a:t> </a:t>
            </a:r>
            <a:r>
              <a:rPr lang="de-DE" dirty="0" err="1" smtClean="0"/>
              <a:t>to</a:t>
            </a:r>
            <a:r>
              <a:rPr lang="de-DE" dirty="0" smtClean="0"/>
              <a:t> </a:t>
            </a:r>
            <a:r>
              <a:rPr lang="de-DE" dirty="0" err="1" smtClean="0"/>
              <a:t>be</a:t>
            </a:r>
            <a:r>
              <a:rPr lang="de-DE" dirty="0" smtClean="0"/>
              <a:t> </a:t>
            </a:r>
            <a:r>
              <a:rPr lang="de-DE" dirty="0" err="1" smtClean="0"/>
              <a:t>myeloma</a:t>
            </a:r>
            <a:r>
              <a:rPr lang="de-DE" dirty="0" smtClean="0"/>
              <a:t> </a:t>
            </a:r>
            <a:r>
              <a:rPr lang="de-DE" dirty="0" err="1" smtClean="0"/>
              <a:t>related</a:t>
            </a:r>
            <a:r>
              <a:rPr lang="de-DE" dirty="0" smtClean="0"/>
              <a:t>. </a:t>
            </a:r>
          </a:p>
          <a:p>
            <a:r>
              <a:rPr lang="de-DE" dirty="0" smtClean="0"/>
              <a:t>*** </a:t>
            </a:r>
            <a:r>
              <a:rPr lang="de-DE" dirty="0" err="1" smtClean="0"/>
              <a:t>If</a:t>
            </a:r>
            <a:r>
              <a:rPr lang="de-DE" dirty="0" smtClean="0"/>
              <a:t> a </a:t>
            </a:r>
            <a:r>
              <a:rPr lang="de-DE" dirty="0" err="1" smtClean="0"/>
              <a:t>solitary</a:t>
            </a:r>
            <a:r>
              <a:rPr lang="de-DE" dirty="0" smtClean="0"/>
              <a:t> (</a:t>
            </a:r>
            <a:r>
              <a:rPr lang="de-DE" dirty="0" err="1" smtClean="0"/>
              <a:t>biopsy-proven</a:t>
            </a:r>
            <a:r>
              <a:rPr lang="de-DE" dirty="0" smtClean="0"/>
              <a:t>) </a:t>
            </a:r>
            <a:r>
              <a:rPr lang="de-DE" dirty="0" err="1" smtClean="0"/>
              <a:t>plasmacytoma</a:t>
            </a:r>
            <a:r>
              <a:rPr lang="de-DE" dirty="0" smtClean="0"/>
              <a:t> </a:t>
            </a:r>
            <a:r>
              <a:rPr lang="de-DE" dirty="0" err="1" smtClean="0"/>
              <a:t>or</a:t>
            </a:r>
            <a:r>
              <a:rPr lang="de-DE" dirty="0" smtClean="0"/>
              <a:t> </a:t>
            </a:r>
            <a:r>
              <a:rPr lang="de-DE" dirty="0" err="1" smtClean="0"/>
              <a:t>osteoporosis</a:t>
            </a:r>
            <a:r>
              <a:rPr lang="de-DE" dirty="0" smtClean="0"/>
              <a:t> </a:t>
            </a:r>
            <a:r>
              <a:rPr lang="de-DE" dirty="0" err="1" smtClean="0"/>
              <a:t>alone</a:t>
            </a:r>
            <a:r>
              <a:rPr lang="de-DE" dirty="0" smtClean="0"/>
              <a:t> (</a:t>
            </a:r>
            <a:r>
              <a:rPr lang="de-DE" dirty="0" err="1" smtClean="0"/>
              <a:t>without</a:t>
            </a:r>
            <a:r>
              <a:rPr lang="de-DE" dirty="0" smtClean="0"/>
              <a:t> </a:t>
            </a:r>
            <a:r>
              <a:rPr lang="de-DE" dirty="0" err="1" smtClean="0"/>
              <a:t>fractures</a:t>
            </a:r>
            <a:r>
              <a:rPr lang="de-DE" dirty="0" smtClean="0"/>
              <a:t>) </a:t>
            </a:r>
            <a:r>
              <a:rPr lang="de-DE" dirty="0" err="1" smtClean="0"/>
              <a:t>are</a:t>
            </a:r>
            <a:r>
              <a:rPr lang="de-DE" dirty="0" smtClean="0"/>
              <a:t> </a:t>
            </a:r>
            <a:r>
              <a:rPr lang="de-DE" dirty="0" err="1" smtClean="0"/>
              <a:t>the</a:t>
            </a:r>
            <a:r>
              <a:rPr lang="de-DE" dirty="0" smtClean="0"/>
              <a:t> </a:t>
            </a:r>
            <a:r>
              <a:rPr lang="de-DE" dirty="0" err="1" smtClean="0"/>
              <a:t>sole</a:t>
            </a:r>
            <a:r>
              <a:rPr lang="de-DE" dirty="0" smtClean="0"/>
              <a:t> </a:t>
            </a:r>
            <a:r>
              <a:rPr lang="de-DE" dirty="0" err="1" smtClean="0"/>
              <a:t>defining</a:t>
            </a:r>
            <a:r>
              <a:rPr lang="de-DE" dirty="0" smtClean="0"/>
              <a:t> </a:t>
            </a:r>
            <a:r>
              <a:rPr lang="de-DE" dirty="0" err="1" smtClean="0"/>
              <a:t>criteria</a:t>
            </a:r>
            <a:r>
              <a:rPr lang="de-DE" dirty="0" smtClean="0"/>
              <a:t>, </a:t>
            </a:r>
            <a:r>
              <a:rPr lang="de-DE" dirty="0" err="1" smtClean="0"/>
              <a:t>then</a:t>
            </a:r>
            <a:r>
              <a:rPr lang="de-DE" dirty="0" smtClean="0"/>
              <a:t> &gt; 30% </a:t>
            </a:r>
            <a:r>
              <a:rPr lang="de-DE" dirty="0" err="1" smtClean="0"/>
              <a:t>plasma</a:t>
            </a:r>
            <a:r>
              <a:rPr lang="de-DE" dirty="0" smtClean="0"/>
              <a:t> </a:t>
            </a:r>
            <a:r>
              <a:rPr lang="de-DE" dirty="0" err="1" smtClean="0"/>
              <a:t>cells</a:t>
            </a:r>
            <a:r>
              <a:rPr lang="de-DE" dirty="0" smtClean="0"/>
              <a:t> </a:t>
            </a:r>
            <a:r>
              <a:rPr lang="de-DE" dirty="0" err="1" smtClean="0"/>
              <a:t>are</a:t>
            </a:r>
            <a:r>
              <a:rPr lang="de-DE" dirty="0" smtClean="0"/>
              <a:t> </a:t>
            </a:r>
            <a:r>
              <a:rPr lang="de-DE" dirty="0" err="1" smtClean="0"/>
              <a:t>required</a:t>
            </a:r>
            <a:r>
              <a:rPr lang="de-DE" dirty="0" smtClean="0"/>
              <a:t> in </a:t>
            </a:r>
            <a:r>
              <a:rPr lang="de-DE" dirty="0" err="1" smtClean="0"/>
              <a:t>the</a:t>
            </a:r>
            <a:r>
              <a:rPr lang="de-DE" dirty="0" smtClean="0"/>
              <a:t> </a:t>
            </a:r>
            <a:r>
              <a:rPr lang="de-DE" dirty="0" err="1" smtClean="0"/>
              <a:t>bone</a:t>
            </a:r>
            <a:r>
              <a:rPr lang="de-DE" dirty="0" smtClean="0"/>
              <a:t> </a:t>
            </a:r>
            <a:r>
              <a:rPr lang="de-DE" dirty="0" err="1" smtClean="0"/>
              <a:t>marrow</a:t>
            </a:r>
            <a:r>
              <a:rPr lang="de-DE" dirty="0" smtClean="0"/>
              <a:t>. </a:t>
            </a:r>
          </a:p>
          <a:p>
            <a:endParaRPr lang="de-DE" dirty="0" smtClean="0"/>
          </a:p>
          <a:p>
            <a:endParaRPr lang="de-DE" dirty="0"/>
          </a:p>
        </p:txBody>
      </p:sp>
      <p:sp>
        <p:nvSpPr>
          <p:cNvPr id="4" name="Header Placeholder 3"/>
          <p:cNvSpPr>
            <a:spLocks noGrp="1"/>
          </p:cNvSpPr>
          <p:nvPr>
            <p:ph type="hdr" sz="quarter" idx="10"/>
          </p:nvPr>
        </p:nvSpPr>
        <p:spPr/>
        <p:txBody>
          <a:bodyPr/>
          <a:lstStyle/>
          <a:p>
            <a:pPr>
              <a:defRPr/>
            </a:pPr>
            <a:r>
              <a:rPr lang="de-DE" smtClean="0"/>
              <a:t>Trainingsmaterial - Nur zum internen Gebrauch </a:t>
            </a:r>
            <a:endParaRPr lang="de-DE"/>
          </a:p>
        </p:txBody>
      </p:sp>
      <p:sp>
        <p:nvSpPr>
          <p:cNvPr id="5" name="Slide Number Placeholder 4"/>
          <p:cNvSpPr>
            <a:spLocks noGrp="1"/>
          </p:cNvSpPr>
          <p:nvPr>
            <p:ph type="sldNum" sz="quarter" idx="11"/>
          </p:nvPr>
        </p:nvSpPr>
        <p:spPr/>
        <p:txBody>
          <a:bodyPr/>
          <a:lstStyle/>
          <a:p>
            <a:pPr>
              <a:defRPr/>
            </a:pPr>
            <a:fld id="{5C800CE7-8160-4D47-8E48-D5FEBE722A98}" type="slidenum">
              <a:rPr lang="de-DE" smtClean="0"/>
              <a:pPr>
                <a:defRPr/>
              </a:pPr>
              <a:t>19</a:t>
            </a:fld>
            <a:endParaRPr lang="de-DE"/>
          </a:p>
        </p:txBody>
      </p:sp>
    </p:spTree>
    <p:extLst>
      <p:ext uri="{BB962C8B-B14F-4D97-AF65-F5344CB8AC3E}">
        <p14:creationId xmlns:p14="http://schemas.microsoft.com/office/powerpoint/2010/main" val="1388035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lienbildplatzhalter 1"/>
          <p:cNvSpPr>
            <a:spLocks noGrp="1" noRot="1" noChangeAspect="1" noTextEdit="1"/>
          </p:cNvSpPr>
          <p:nvPr>
            <p:ph type="sldImg"/>
          </p:nvPr>
        </p:nvSpPr>
        <p:spPr>
          <a:xfrm>
            <a:off x="1371600" y="1143000"/>
            <a:ext cx="4114800" cy="3086100"/>
          </a:xfrm>
        </p:spPr>
      </p:sp>
      <p:sp>
        <p:nvSpPr>
          <p:cNvPr id="58371" name="Notizenplatzhalter 2"/>
          <p:cNvSpPr>
            <a:spLocks noGrp="1"/>
          </p:cNvSpPr>
          <p:nvPr>
            <p:ph type="body" idx="1"/>
          </p:nvPr>
        </p:nvSpPr>
        <p:spPr>
          <a:noFill/>
        </p:spPr>
        <p:txBody>
          <a:bodyPr/>
          <a:lstStyle/>
          <a:p>
            <a:r>
              <a:rPr lang="de-DE" altLang="de-DE" smtClean="0">
                <a:ea typeface="ＭＳ Ｐゴシック" pitchFamily="34" charset="-128"/>
              </a:rPr>
              <a:t>Austria Codex</a:t>
            </a:r>
          </a:p>
        </p:txBody>
      </p:sp>
      <p:sp>
        <p:nvSpPr>
          <p:cNvPr id="58372" name="Foliennummernplatzhalter 3"/>
          <p:cNvSpPr>
            <a:spLocks noGrp="1"/>
          </p:cNvSpPr>
          <p:nvPr>
            <p:ph type="sldNum" sz="quarter" idx="5"/>
          </p:nvPr>
        </p:nvSpPr>
        <p:spPr>
          <a:noFill/>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B5C89ED6-E9AE-40C3-8C58-1D66FA4FDB59}" type="slidenum">
              <a:rPr lang="en-US" altLang="de-DE"/>
              <a:pPr/>
              <a:t>22</a:t>
            </a:fld>
            <a:endParaRPr lang="en-US" alt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lienbildplatzhalter 1"/>
          <p:cNvSpPr>
            <a:spLocks noGrp="1" noRot="1" noChangeAspect="1" noTextEdit="1"/>
          </p:cNvSpPr>
          <p:nvPr>
            <p:ph type="sldImg"/>
          </p:nvPr>
        </p:nvSpPr>
        <p:spPr>
          <a:xfrm>
            <a:off x="1371600" y="1143000"/>
            <a:ext cx="4114800" cy="3086100"/>
          </a:xfrm>
        </p:spPr>
      </p:sp>
      <p:sp>
        <p:nvSpPr>
          <p:cNvPr id="59395" name="Notizenplatzhalter 2"/>
          <p:cNvSpPr>
            <a:spLocks noGrp="1"/>
          </p:cNvSpPr>
          <p:nvPr>
            <p:ph type="body" idx="1"/>
          </p:nvPr>
        </p:nvSpPr>
        <p:spPr>
          <a:noFill/>
        </p:spPr>
        <p:txBody>
          <a:bodyPr/>
          <a:lstStyle/>
          <a:p>
            <a:r>
              <a:rPr lang="de-DE" altLang="de-DE" smtClean="0">
                <a:ea typeface="ＭＳ Ｐゴシック" pitchFamily="34" charset="-128"/>
              </a:rPr>
              <a:t>Bundesinstitut für Arzneimittel und Medizinprodukte (BfArM) </a:t>
            </a:r>
          </a:p>
        </p:txBody>
      </p:sp>
      <p:sp>
        <p:nvSpPr>
          <p:cNvPr id="59396" name="Foliennummernplatzhalter 3"/>
          <p:cNvSpPr>
            <a:spLocks noGrp="1"/>
          </p:cNvSpPr>
          <p:nvPr>
            <p:ph type="sldNum" sz="quarter" idx="5"/>
          </p:nvPr>
        </p:nvSpPr>
        <p:spPr>
          <a:noFill/>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07D43930-244B-404B-9550-06916B08E478}" type="slidenum">
              <a:rPr lang="en-US" altLang="de-DE"/>
              <a:pPr/>
              <a:t>23</a:t>
            </a:fld>
            <a:endParaRPr lang="en-US" alt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Ospexin</a:t>
            </a:r>
            <a:r>
              <a:rPr lang="de-DE" baseline="0" dirty="0" smtClean="0"/>
              <a:t>= </a:t>
            </a:r>
            <a:r>
              <a:rPr lang="de-DE" baseline="0" dirty="0" err="1" smtClean="0"/>
              <a:t>Cefalexin</a:t>
            </a:r>
            <a:endParaRPr lang="de-DE" dirty="0"/>
          </a:p>
        </p:txBody>
      </p:sp>
      <p:sp>
        <p:nvSpPr>
          <p:cNvPr id="4" name="Foliennummernplatzhalter 3"/>
          <p:cNvSpPr>
            <a:spLocks noGrp="1"/>
          </p:cNvSpPr>
          <p:nvPr>
            <p:ph type="sldNum" sz="quarter" idx="10"/>
          </p:nvPr>
        </p:nvSpPr>
        <p:spPr/>
        <p:txBody>
          <a:bodyPr/>
          <a:lstStyle/>
          <a:p>
            <a:pPr>
              <a:defRPr/>
            </a:pPr>
            <a:fld id="{F8A7559C-22E6-4F8D-8FC3-2C264BB79DEE}" type="slidenum">
              <a:rPr lang="de-DE" smtClean="0"/>
              <a:pPr>
                <a:defRPr/>
              </a:pPr>
              <a:t>26</a:t>
            </a:fld>
            <a:endParaRPr lang="de-DE"/>
          </a:p>
        </p:txBody>
      </p:sp>
    </p:spTree>
    <p:extLst>
      <p:ext uri="{BB962C8B-B14F-4D97-AF65-F5344CB8AC3E}">
        <p14:creationId xmlns:p14="http://schemas.microsoft.com/office/powerpoint/2010/main" val="105123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Zocord</a:t>
            </a:r>
            <a:r>
              <a:rPr lang="de-DE" baseline="0" dirty="0" smtClean="0"/>
              <a:t> </a:t>
            </a:r>
            <a:r>
              <a:rPr lang="de-DE" baseline="0" dirty="0" err="1" smtClean="0"/>
              <a:t>Simvastatin</a:t>
            </a:r>
            <a:r>
              <a:rPr lang="de-DE" baseline="0" dirty="0" smtClean="0"/>
              <a:t>, </a:t>
            </a:r>
            <a:r>
              <a:rPr lang="de-DE" baseline="0" dirty="0" err="1" smtClean="0"/>
              <a:t>Lescol</a:t>
            </a:r>
            <a:r>
              <a:rPr lang="de-DE" baseline="0" dirty="0" smtClean="0"/>
              <a:t> </a:t>
            </a:r>
            <a:r>
              <a:rPr lang="de-DE" baseline="0" dirty="0" err="1" smtClean="0"/>
              <a:t>Fluvastatin</a:t>
            </a:r>
            <a:endParaRPr lang="de-DE" dirty="0"/>
          </a:p>
        </p:txBody>
      </p:sp>
      <p:sp>
        <p:nvSpPr>
          <p:cNvPr id="4" name="Foliennummernplatzhalter 3"/>
          <p:cNvSpPr>
            <a:spLocks noGrp="1"/>
          </p:cNvSpPr>
          <p:nvPr>
            <p:ph type="sldNum" sz="quarter" idx="10"/>
          </p:nvPr>
        </p:nvSpPr>
        <p:spPr/>
        <p:txBody>
          <a:bodyPr/>
          <a:lstStyle/>
          <a:p>
            <a:pPr>
              <a:defRPr/>
            </a:pPr>
            <a:fld id="{F8A7559C-22E6-4F8D-8FC3-2C264BB79DEE}" type="slidenum">
              <a:rPr lang="de-DE" smtClean="0"/>
              <a:pPr>
                <a:defRPr/>
              </a:pPr>
              <a:t>27</a:t>
            </a:fld>
            <a:endParaRPr lang="de-DE"/>
          </a:p>
        </p:txBody>
      </p:sp>
    </p:spTree>
    <p:extLst>
      <p:ext uri="{BB962C8B-B14F-4D97-AF65-F5344CB8AC3E}">
        <p14:creationId xmlns:p14="http://schemas.microsoft.com/office/powerpoint/2010/main" val="904343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Keine Notwendigkeit,</a:t>
            </a:r>
            <a:r>
              <a:rPr lang="de-DE" baseline="0" dirty="0" smtClean="0"/>
              <a:t> gut nach INR-Werten (&gt;70% der INR-Werte im therapeutischen Bereich) mit VKA eingestellte Patienten, sowie Patienten mit niedrigem Blutungsrisiko umzustellen</a:t>
            </a:r>
            <a:endParaRPr lang="de-AT" dirty="0"/>
          </a:p>
        </p:txBody>
      </p:sp>
      <p:sp>
        <p:nvSpPr>
          <p:cNvPr id="4" name="Foliennummernplatzhalter 3"/>
          <p:cNvSpPr>
            <a:spLocks noGrp="1"/>
          </p:cNvSpPr>
          <p:nvPr>
            <p:ph type="sldNum" sz="quarter" idx="10"/>
          </p:nvPr>
        </p:nvSpPr>
        <p:spPr/>
        <p:txBody>
          <a:bodyPr/>
          <a:lstStyle/>
          <a:p>
            <a:pPr>
              <a:defRPr/>
            </a:pPr>
            <a:fld id="{5D11EAD9-5E7D-4F1E-8E56-2F3B9FD58EDC}" type="slidenum">
              <a:rPr lang="de-DE" smtClean="0"/>
              <a:pPr>
                <a:defRPr/>
              </a:pPr>
              <a:t>30</a:t>
            </a:fld>
            <a:endParaRPr lang="de-DE"/>
          </a:p>
        </p:txBody>
      </p:sp>
    </p:spTree>
    <p:extLst>
      <p:ext uri="{BB962C8B-B14F-4D97-AF65-F5344CB8AC3E}">
        <p14:creationId xmlns:p14="http://schemas.microsoft.com/office/powerpoint/2010/main" val="3488300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7" y="2404534"/>
            <a:ext cx="5826719" cy="1646302"/>
          </a:xfrm>
        </p:spPr>
        <p:txBody>
          <a:bodyPr anchor="b">
            <a:noAutofit/>
          </a:bodyPr>
          <a:lstStyle>
            <a:lvl1pPr algn="r">
              <a:defRPr sz="5400">
                <a:solidFill>
                  <a:schemeClr val="accent1"/>
                </a:solidFill>
              </a:defRPr>
            </a:lvl1pPr>
          </a:lstStyle>
          <a:p>
            <a:r>
              <a:rPr lang="de-DE" smtClean="0"/>
              <a:t>Titelmasterformat durch Klicken bearbeiten</a:t>
            </a:r>
            <a:endParaRPr lang="en-US" dirty="0"/>
          </a:p>
        </p:txBody>
      </p:sp>
      <p:sp>
        <p:nvSpPr>
          <p:cNvPr id="3" name="Subtitle 2"/>
          <p:cNvSpPr>
            <a:spLocks noGrp="1"/>
          </p:cNvSpPr>
          <p:nvPr>
            <p:ph type="subTitle" idx="1"/>
          </p:nvPr>
        </p:nvSpPr>
        <p:spPr>
          <a:xfrm>
            <a:off x="1130597" y="4050838"/>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pPr>
              <a:defRPr/>
            </a:pPr>
            <a:fld id="{7D74CCB6-34CE-4DF1-81E8-330C6ED1B9A3}" type="datetimeFigureOut">
              <a:rPr lang="en-US" smtClean="0"/>
              <a:pPr>
                <a:defRPr/>
              </a:pPr>
              <a:t>27.04.16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B9907EB-10B0-4ED8-82CF-80C4DBD316E4}" type="slidenum">
              <a:rPr lang="en-US" smtClean="0"/>
              <a:pPr>
                <a:defRPr/>
              </a:pPr>
              <a:t>‹Nr.›</a:t>
            </a:fld>
            <a:endParaRPr lang="en-US"/>
          </a:p>
        </p:txBody>
      </p:sp>
    </p:spTree>
    <p:extLst>
      <p:ext uri="{BB962C8B-B14F-4D97-AF65-F5344CB8AC3E}">
        <p14:creationId xmlns:p14="http://schemas.microsoft.com/office/powerpoint/2010/main" val="1568558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09601" y="609600"/>
            <a:ext cx="6347714" cy="3403600"/>
          </a:xfrm>
        </p:spPr>
        <p:txBody>
          <a:bodyPr anchor="ctr">
            <a:normAutofit/>
          </a:bodyPr>
          <a:lstStyle>
            <a:lvl1pPr algn="l">
              <a:defRPr sz="44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09601"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pPr>
              <a:defRPr/>
            </a:pPr>
            <a:fld id="{4E3AAEBA-C6A2-4ABB-BD6B-B8D93CDFF921}" type="datetimeFigureOut">
              <a:rPr lang="en-US" smtClean="0"/>
              <a:pPr>
                <a:defRPr/>
              </a:pPr>
              <a:t>27.04.16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18DC70A-8FC0-4072-A98A-F6B237EF94EC}" type="slidenum">
              <a:rPr lang="en-US" smtClean="0"/>
              <a:pPr>
                <a:defRPr/>
              </a:pPr>
              <a:t>‹Nr.›</a:t>
            </a:fld>
            <a:endParaRPr lang="en-US"/>
          </a:p>
        </p:txBody>
      </p:sp>
    </p:spTree>
    <p:extLst>
      <p:ext uri="{BB962C8B-B14F-4D97-AF65-F5344CB8AC3E}">
        <p14:creationId xmlns:p14="http://schemas.microsoft.com/office/powerpoint/2010/main" val="911059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774886" y="609600"/>
            <a:ext cx="6072182" cy="3022600"/>
          </a:xfrm>
        </p:spPr>
        <p:txBody>
          <a:bodyPr anchor="ctr">
            <a:normAutofit/>
          </a:bodyPr>
          <a:lstStyle>
            <a:lvl1pPr algn="l">
              <a:defRPr sz="4400" b="0" cap="none"/>
            </a:lvl1pPr>
          </a:lstStyle>
          <a:p>
            <a:r>
              <a:rPr lang="de-DE" smtClean="0"/>
              <a:t>Titelmasterformat durch Klicken bearbeiten</a:t>
            </a:r>
            <a:endParaRPr lang="en-US" dirty="0"/>
          </a:p>
        </p:txBody>
      </p:sp>
      <p:sp>
        <p:nvSpPr>
          <p:cNvPr id="23" name="Text Placeholder 9"/>
          <p:cNvSpPr>
            <a:spLocks noGrp="1"/>
          </p:cNvSpPr>
          <p:nvPr>
            <p:ph type="body" sz="quarter" idx="13"/>
          </p:nvPr>
        </p:nvSpPr>
        <p:spPr>
          <a:xfrm>
            <a:off x="1101075"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Textmasterformat bearbeiten</a:t>
            </a:r>
          </a:p>
        </p:txBody>
      </p:sp>
      <p:sp>
        <p:nvSpPr>
          <p:cNvPr id="3" name="Text Placeholder 2"/>
          <p:cNvSpPr>
            <a:spLocks noGrp="1"/>
          </p:cNvSpPr>
          <p:nvPr>
            <p:ph type="body" idx="1"/>
          </p:nvPr>
        </p:nvSpPr>
        <p:spPr>
          <a:xfrm>
            <a:off x="609599"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pPr>
              <a:defRPr/>
            </a:pPr>
            <a:fld id="{D07D0C4B-0A1B-4FCB-9FC2-C321E14C4D30}" type="datetimeFigureOut">
              <a:rPr lang="en-US" smtClean="0"/>
              <a:pPr>
                <a:defRPr/>
              </a:pPr>
              <a:t>27.04.16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96C5419-0958-48EC-8AAF-379B932687A2}" type="slidenum">
              <a:rPr lang="en-US" smtClean="0"/>
              <a:pPr>
                <a:defRPr/>
              </a:pPr>
              <a:t>‹Nr.›</a:t>
            </a:fld>
            <a:endParaRPr lang="en-US"/>
          </a:p>
        </p:txBody>
      </p:sp>
      <p:sp>
        <p:nvSpPr>
          <p:cNvPr id="24" name="TextBox 23"/>
          <p:cNvSpPr txBox="1"/>
          <p:nvPr/>
        </p:nvSpPr>
        <p:spPr>
          <a:xfrm>
            <a:off x="482713"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701"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4141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09599" y="1931988"/>
            <a:ext cx="6347715" cy="2595460"/>
          </a:xfrm>
        </p:spPr>
        <p:txBody>
          <a:bodyPr anchor="b">
            <a:normAutofit/>
          </a:bodyPr>
          <a:lstStyle>
            <a:lvl1pPr algn="l">
              <a:defRPr sz="44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pPr>
              <a:defRPr/>
            </a:pPr>
            <a:fld id="{FA16205E-6CA8-41D1-B90F-BC65073551B6}" type="datetimeFigureOut">
              <a:rPr lang="en-US" smtClean="0"/>
              <a:pPr>
                <a:defRPr/>
              </a:pPr>
              <a:t>27.04.16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3D03B57-EC52-466A-B117-ED4E87173CF4}" type="slidenum">
              <a:rPr lang="en-US" smtClean="0"/>
              <a:pPr>
                <a:defRPr/>
              </a:pPr>
              <a:t>‹Nr.›</a:t>
            </a:fld>
            <a:endParaRPr lang="en-US"/>
          </a:p>
        </p:txBody>
      </p:sp>
    </p:spTree>
    <p:extLst>
      <p:ext uri="{BB962C8B-B14F-4D97-AF65-F5344CB8AC3E}">
        <p14:creationId xmlns:p14="http://schemas.microsoft.com/office/powerpoint/2010/main" val="2187405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774886" y="609600"/>
            <a:ext cx="6072182" cy="3022600"/>
          </a:xfrm>
        </p:spPr>
        <p:txBody>
          <a:bodyPr anchor="ctr">
            <a:normAutofit/>
          </a:bodyPr>
          <a:lstStyle>
            <a:lvl1pPr algn="l">
              <a:defRPr sz="4400" b="0" cap="none"/>
            </a:lvl1pPr>
          </a:lstStyle>
          <a:p>
            <a:r>
              <a:rPr lang="de-DE" smtClean="0"/>
              <a:t>Titelmasterformat durch Klicken bearbeiten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Textmasterformat bearbeiten</a:t>
            </a:r>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pPr>
              <a:defRPr/>
            </a:pPr>
            <a:fld id="{59030353-F041-4D76-9EFB-34A0506718CC}" type="datetimeFigureOut">
              <a:rPr lang="en-US" smtClean="0"/>
              <a:pPr>
                <a:defRPr/>
              </a:pPr>
              <a:t>27.04.16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5AEAF91-9C1C-4CFC-AB9B-60863A146927}" type="slidenum">
              <a:rPr lang="en-US" smtClean="0"/>
              <a:pPr>
                <a:defRPr/>
              </a:pPr>
              <a:t>‹Nr.›</a:t>
            </a:fld>
            <a:endParaRPr lang="en-US"/>
          </a:p>
        </p:txBody>
      </p:sp>
      <p:sp>
        <p:nvSpPr>
          <p:cNvPr id="24" name="TextBox 23"/>
          <p:cNvSpPr txBox="1"/>
          <p:nvPr/>
        </p:nvSpPr>
        <p:spPr>
          <a:xfrm>
            <a:off x="482713"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701"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15390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15850" y="609600"/>
            <a:ext cx="6341465" cy="3022600"/>
          </a:xfrm>
        </p:spPr>
        <p:txBody>
          <a:bodyPr anchor="ctr">
            <a:normAutofit/>
          </a:bodyPr>
          <a:lstStyle>
            <a:lvl1pPr algn="l">
              <a:defRPr sz="4400" b="0" cap="none"/>
            </a:lvl1pPr>
          </a:lstStyle>
          <a:p>
            <a:r>
              <a:rPr lang="de-DE" smtClean="0"/>
              <a:t>Titelmasterformat durch Klicken bearbeiten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Textmasterformat bearbeiten</a:t>
            </a:r>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pPr>
              <a:defRPr/>
            </a:pPr>
            <a:fld id="{6A59A042-C731-492D-895E-0F0D16F8CB42}" type="datetimeFigureOut">
              <a:rPr lang="en-US" smtClean="0"/>
              <a:pPr>
                <a:defRPr/>
              </a:pPr>
              <a:t>27.04.16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B0BCC3E-0ED2-4538-BDDD-8EB1D1B02C4B}" type="slidenum">
              <a:rPr lang="en-US" smtClean="0"/>
              <a:pPr>
                <a:defRPr/>
              </a:pPr>
              <a:t>‹Nr.›</a:t>
            </a:fld>
            <a:endParaRPr lang="en-US"/>
          </a:p>
        </p:txBody>
      </p:sp>
    </p:spTree>
    <p:extLst>
      <p:ext uri="{BB962C8B-B14F-4D97-AF65-F5344CB8AC3E}">
        <p14:creationId xmlns:p14="http://schemas.microsoft.com/office/powerpoint/2010/main" val="1619729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pPr>
              <a:defRPr/>
            </a:pPr>
            <a:fld id="{3FB0CC96-7199-4312-A3E2-180AEF49A116}" type="datetimeFigureOut">
              <a:rPr lang="en-US" smtClean="0"/>
              <a:pPr>
                <a:defRPr/>
              </a:pPr>
              <a:t>27.04.16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2FEBD68-DA4C-488C-A4C9-B5CC12CF6A86}" type="slidenum">
              <a:rPr lang="en-US" smtClean="0"/>
              <a:pPr>
                <a:defRPr/>
              </a:pPr>
              <a:t>‹Nr.›</a:t>
            </a:fld>
            <a:endParaRPr lang="en-US"/>
          </a:p>
        </p:txBody>
      </p:sp>
    </p:spTree>
    <p:extLst>
      <p:ext uri="{BB962C8B-B14F-4D97-AF65-F5344CB8AC3E}">
        <p14:creationId xmlns:p14="http://schemas.microsoft.com/office/powerpoint/2010/main" val="2789764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4"/>
            <a:ext cx="978812" cy="5251451"/>
          </a:xfrm>
        </p:spPr>
        <p:txBody>
          <a:bodyPr vert="eaVert" anchor="ctr"/>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609600" y="609604"/>
            <a:ext cx="5195026" cy="5251451"/>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pPr>
              <a:defRPr/>
            </a:pPr>
            <a:fld id="{2FE31CAA-F906-4F57-9F9C-7E4367822B86}" type="datetimeFigureOut">
              <a:rPr lang="en-US" smtClean="0"/>
              <a:pPr>
                <a:defRPr/>
              </a:pPr>
              <a:t>27.04.16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A1DA1DB-6E23-4B30-BC1F-75CBF40282C8}" type="slidenum">
              <a:rPr lang="en-US" smtClean="0"/>
              <a:pPr>
                <a:defRPr/>
              </a:pPr>
              <a:t>‹Nr.›</a:t>
            </a:fld>
            <a:endParaRPr lang="en-US"/>
          </a:p>
        </p:txBody>
      </p:sp>
    </p:spTree>
    <p:extLst>
      <p:ext uri="{BB962C8B-B14F-4D97-AF65-F5344CB8AC3E}">
        <p14:creationId xmlns:p14="http://schemas.microsoft.com/office/powerpoint/2010/main" val="2948398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lvl1pPr>
          </a:lstStyle>
          <a:p>
            <a:r>
              <a:rPr lang="de-DE" dirty="0" smtClean="0"/>
              <a:t>Titelmasterformat durch Klicken bearbeiten</a:t>
            </a:r>
            <a:endParaRPr lang="en-US" dirty="0"/>
          </a:p>
        </p:txBody>
      </p:sp>
      <p:sp>
        <p:nvSpPr>
          <p:cNvPr id="3" name="Content Placeholder 2"/>
          <p:cNvSpPr>
            <a:spLocks noGrp="1"/>
          </p:cNvSpPr>
          <p:nvPr>
            <p:ph idx="1"/>
          </p:nvPr>
        </p:nvSpPr>
        <p:spPr/>
        <p:txBody>
          <a:bodyPr/>
          <a:lstStyle>
            <a:lvl1pPr>
              <a:defRPr sz="2000" b="1"/>
            </a:lvl1pPr>
            <a:lvl2pPr>
              <a:defRPr sz="1800"/>
            </a:lvl2pPr>
            <a:lvl4pPr>
              <a:defRPr sz="1400"/>
            </a:lvl4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4" name="Date Placeholder 3"/>
          <p:cNvSpPr>
            <a:spLocks noGrp="1"/>
          </p:cNvSpPr>
          <p:nvPr>
            <p:ph type="dt" sz="half" idx="10"/>
          </p:nvPr>
        </p:nvSpPr>
        <p:spPr/>
        <p:txBody>
          <a:bodyPr/>
          <a:lstStyle/>
          <a:p>
            <a:pPr>
              <a:defRPr/>
            </a:pPr>
            <a:fld id="{6408689F-4CA9-4EC7-A710-BCEB2A388621}" type="datetimeFigureOut">
              <a:rPr lang="en-US" smtClean="0"/>
              <a:pPr>
                <a:defRPr/>
              </a:pPr>
              <a:t>27.04.16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F253DDA-9460-4269-ADCA-8185B8DC211E}" type="slidenum">
              <a:rPr lang="en-US" smtClean="0"/>
              <a:pPr>
                <a:defRPr/>
              </a:pPr>
              <a:t>‹Nr.›</a:t>
            </a:fld>
            <a:endParaRPr lang="en-US"/>
          </a:p>
        </p:txBody>
      </p:sp>
    </p:spTree>
    <p:extLst>
      <p:ext uri="{BB962C8B-B14F-4D97-AF65-F5344CB8AC3E}">
        <p14:creationId xmlns:p14="http://schemas.microsoft.com/office/powerpoint/2010/main" val="3121958483"/>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09599" y="2700871"/>
            <a:ext cx="6347715" cy="1826581"/>
          </a:xfrm>
        </p:spPr>
        <p:txBody>
          <a:bodyPr anchor="b"/>
          <a:lstStyle>
            <a:lvl1pPr algn="l">
              <a:defRPr sz="40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09599"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pPr>
              <a:defRPr/>
            </a:pPr>
            <a:fld id="{1658641D-3E45-4E65-8EBE-45BB7BFF499D}" type="datetimeFigureOut">
              <a:rPr lang="en-US" smtClean="0"/>
              <a:pPr>
                <a:defRPr/>
              </a:pPr>
              <a:t>27.04.16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CBD3CE5-3E25-44EF-968B-A01C144D391D}" type="slidenum">
              <a:rPr lang="en-US" smtClean="0"/>
              <a:pPr>
                <a:defRPr/>
              </a:pPr>
              <a:t>‹Nr.›</a:t>
            </a:fld>
            <a:endParaRPr lang="en-US"/>
          </a:p>
        </p:txBody>
      </p:sp>
    </p:spTree>
    <p:extLst>
      <p:ext uri="{BB962C8B-B14F-4D97-AF65-F5344CB8AC3E}">
        <p14:creationId xmlns:p14="http://schemas.microsoft.com/office/powerpoint/2010/main" val="2175015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609601" y="609600"/>
            <a:ext cx="6347714" cy="1320800"/>
          </a:xfrm>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609602"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pPr>
              <a:defRPr/>
            </a:pPr>
            <a:fld id="{DCDA5166-19A6-46C6-B741-A76F58B48FEF}" type="datetimeFigureOut">
              <a:rPr lang="en-US" smtClean="0"/>
              <a:pPr>
                <a:defRPr/>
              </a:pPr>
              <a:t>27.04.16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F85CF6C-CFA2-4E9A-BA1F-F170794DD498}" type="slidenum">
              <a:rPr lang="en-US" smtClean="0"/>
              <a:pPr>
                <a:defRPr/>
              </a:pPr>
              <a:t>‹Nr.›</a:t>
            </a:fld>
            <a:endParaRPr lang="en-US"/>
          </a:p>
        </p:txBody>
      </p:sp>
    </p:spTree>
    <p:extLst>
      <p:ext uri="{BB962C8B-B14F-4D97-AF65-F5344CB8AC3E}">
        <p14:creationId xmlns:p14="http://schemas.microsoft.com/office/powerpoint/2010/main" val="2430004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09601" y="609600"/>
            <a:ext cx="6347713" cy="1320800"/>
          </a:xfrm>
        </p:spPr>
        <p:txBody>
          <a:bodyPr/>
          <a:lstStyle>
            <a:lvl1pPr>
              <a:defRPr/>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609599" y="2737250"/>
            <a:ext cx="3090672" cy="3304117"/>
          </a:xfrm>
        </p:spPr>
        <p:txBody>
          <a:bodyP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Content Placeholder 5"/>
          <p:cNvSpPr>
            <a:spLocks noGrp="1"/>
          </p:cNvSpPr>
          <p:nvPr>
            <p:ph sz="quarter" idx="4"/>
          </p:nvPr>
        </p:nvSpPr>
        <p:spPr>
          <a:xfrm>
            <a:off x="3866640" y="2737250"/>
            <a:ext cx="3090672" cy="3304117"/>
          </a:xfrm>
        </p:spPr>
        <p:txBody>
          <a:bodyP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pPr>
              <a:defRPr/>
            </a:pPr>
            <a:fld id="{0BB011D3-7C3C-42A7-86F1-F9E0F821753B}" type="datetimeFigureOut">
              <a:rPr lang="en-US" smtClean="0"/>
              <a:pPr>
                <a:defRPr/>
              </a:pPr>
              <a:t>27.04.16</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D85BBF8-2F28-45EB-8A9F-7AA86F348212}" type="slidenum">
              <a:rPr lang="en-US" smtClean="0"/>
              <a:pPr>
                <a:defRPr/>
              </a:pPr>
              <a:t>‹Nr.›</a:t>
            </a:fld>
            <a:endParaRPr lang="en-US"/>
          </a:p>
        </p:txBody>
      </p:sp>
    </p:spTree>
    <p:extLst>
      <p:ext uri="{BB962C8B-B14F-4D97-AF65-F5344CB8AC3E}">
        <p14:creationId xmlns:p14="http://schemas.microsoft.com/office/powerpoint/2010/main" val="3204755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09601" y="609600"/>
            <a:ext cx="6347714" cy="1320800"/>
          </a:xfrm>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pPr>
              <a:defRPr/>
            </a:pPr>
            <a:fld id="{8E4A1C8C-FFDC-4F1F-8E8F-4C501C541307}" type="datetimeFigureOut">
              <a:rPr lang="en-US" smtClean="0"/>
              <a:pPr>
                <a:defRPr/>
              </a:pPr>
              <a:t>27.04.16</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CBB10A7C-DB97-4283-86AB-E48F43C9F5D6}" type="slidenum">
              <a:rPr lang="en-US" smtClean="0"/>
              <a:pPr>
                <a:defRPr/>
              </a:pPr>
              <a:t>‹Nr.›</a:t>
            </a:fld>
            <a:endParaRPr lang="en-US"/>
          </a:p>
        </p:txBody>
      </p:sp>
    </p:spTree>
    <p:extLst>
      <p:ext uri="{BB962C8B-B14F-4D97-AF65-F5344CB8AC3E}">
        <p14:creationId xmlns:p14="http://schemas.microsoft.com/office/powerpoint/2010/main" val="2942166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58CCEDE-E595-4690-BA7B-BCD8CDC8856E}" type="datetimeFigureOut">
              <a:rPr lang="en-US" smtClean="0"/>
              <a:pPr>
                <a:defRPr/>
              </a:pPr>
              <a:t>27.04.16</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7591194B-8D1B-456D-A320-32FE02F6C421}" type="slidenum">
              <a:rPr lang="en-US" smtClean="0"/>
              <a:pPr>
                <a:defRPr/>
              </a:pPr>
              <a:t>‹Nr.›</a:t>
            </a:fld>
            <a:endParaRPr lang="en-US"/>
          </a:p>
        </p:txBody>
      </p:sp>
    </p:spTree>
    <p:extLst>
      <p:ext uri="{BB962C8B-B14F-4D97-AF65-F5344CB8AC3E}">
        <p14:creationId xmlns:p14="http://schemas.microsoft.com/office/powerpoint/2010/main" val="64837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09601" y="1498604"/>
            <a:ext cx="2790182" cy="1278466"/>
          </a:xfrm>
        </p:spPr>
        <p:txBody>
          <a:bodyPr anchor="b">
            <a:normAutofit/>
          </a:bodyPr>
          <a:lstStyle>
            <a:lvl1pPr>
              <a:defRPr sz="2000"/>
            </a:lvl1pPr>
          </a:lstStyle>
          <a:p>
            <a:r>
              <a:rPr lang="de-DE" smtClean="0"/>
              <a:t>Titelmasterformat durch Klicken bearbeiten</a:t>
            </a:r>
            <a:endParaRPr lang="en-US" dirty="0"/>
          </a:p>
        </p:txBody>
      </p:sp>
      <p:sp>
        <p:nvSpPr>
          <p:cNvPr id="3" name="Content Placeholder 2"/>
          <p:cNvSpPr>
            <a:spLocks noGrp="1"/>
          </p:cNvSpPr>
          <p:nvPr>
            <p:ph idx="1"/>
          </p:nvPr>
        </p:nvSpPr>
        <p:spPr>
          <a:xfrm>
            <a:off x="3571277" y="514929"/>
            <a:ext cx="3386037" cy="5526437"/>
          </a:xfrm>
        </p:spPr>
        <p:txBody>
          <a:bodyP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609601"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smtClean="0"/>
              <a:t>Textmasterformat bearbeiten</a:t>
            </a:r>
          </a:p>
        </p:txBody>
      </p:sp>
      <p:sp>
        <p:nvSpPr>
          <p:cNvPr id="5" name="Date Placeholder 4"/>
          <p:cNvSpPr>
            <a:spLocks noGrp="1"/>
          </p:cNvSpPr>
          <p:nvPr>
            <p:ph type="dt" sz="half" idx="10"/>
          </p:nvPr>
        </p:nvSpPr>
        <p:spPr/>
        <p:txBody>
          <a:bodyPr/>
          <a:lstStyle/>
          <a:p>
            <a:pPr>
              <a:defRPr/>
            </a:pPr>
            <a:fld id="{D3F11E73-1C12-455E-8FE5-D36AF2297D39}" type="datetimeFigureOut">
              <a:rPr lang="en-US" smtClean="0"/>
              <a:pPr>
                <a:defRPr/>
              </a:pPr>
              <a:t>27.04.16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C58BB6D-76F5-44C8-BF68-5CCFE8E50B10}" type="slidenum">
              <a:rPr lang="en-US" smtClean="0"/>
              <a:pPr>
                <a:defRPr/>
              </a:pPr>
              <a:t>‹Nr.›</a:t>
            </a:fld>
            <a:endParaRPr lang="en-US"/>
          </a:p>
        </p:txBody>
      </p:sp>
    </p:spTree>
    <p:extLst>
      <p:ext uri="{BB962C8B-B14F-4D97-AF65-F5344CB8AC3E}">
        <p14:creationId xmlns:p14="http://schemas.microsoft.com/office/powerpoint/2010/main" val="2804889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09601" y="4800600"/>
            <a:ext cx="6347714" cy="566738"/>
          </a:xfrm>
        </p:spPr>
        <p:txBody>
          <a:bodyPr anchor="b">
            <a:normAutofit/>
          </a:bodyPr>
          <a:lstStyle>
            <a:lvl1pPr algn="l">
              <a:defRPr sz="2400" b="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609601"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609601"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pPr>
              <a:defRPr/>
            </a:pPr>
            <a:fld id="{712CDD07-3E69-424A-9675-7D45F9583DC2}" type="datetimeFigureOut">
              <a:rPr lang="en-US" smtClean="0"/>
              <a:pPr>
                <a:defRPr/>
              </a:pPr>
              <a:t>27.04.16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FF49A8C-0306-47B9-A1C5-B2D46EAB4FD6}" type="slidenum">
              <a:rPr lang="en-US" smtClean="0"/>
              <a:pPr>
                <a:defRPr/>
              </a:pPr>
              <a:t>‹Nr.›</a:t>
            </a:fld>
            <a:endParaRPr lang="en-US"/>
          </a:p>
        </p:txBody>
      </p:sp>
    </p:spTree>
    <p:extLst>
      <p:ext uri="{BB962C8B-B14F-4D97-AF65-F5344CB8AC3E}">
        <p14:creationId xmlns:p14="http://schemas.microsoft.com/office/powerpoint/2010/main" val="20132772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6"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601" y="609600"/>
            <a:ext cx="6347713" cy="1320800"/>
          </a:xfrm>
          <a:prstGeom prst="rect">
            <a:avLst/>
          </a:prstGeom>
        </p:spPr>
        <p:txBody>
          <a:bodyPr vert="horz" lIns="91440" tIns="45720" rIns="91440" bIns="45720" rtlCol="0" anchor="t">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609601" y="2160590"/>
            <a:ext cx="6347714" cy="388077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5405258" y="6041367"/>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69FD930F-96CB-426D-A564-BF6D372A13B4}" type="datetimeFigureOut">
              <a:rPr lang="en-US" smtClean="0"/>
              <a:pPr>
                <a:defRPr/>
              </a:pPr>
              <a:t>27.04.16</a:t>
            </a:fld>
            <a:endParaRPr lang="en-US"/>
          </a:p>
        </p:txBody>
      </p:sp>
      <p:sp>
        <p:nvSpPr>
          <p:cNvPr id="5" name="Footer Placeholder 4"/>
          <p:cNvSpPr>
            <a:spLocks noGrp="1"/>
          </p:cNvSpPr>
          <p:nvPr>
            <p:ph type="ftr" sz="quarter" idx="3"/>
          </p:nvPr>
        </p:nvSpPr>
        <p:spPr>
          <a:xfrm>
            <a:off x="609599" y="6041367"/>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44678" y="6041367"/>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67F2BEE5-800B-431C-858B-B4852162182E}" type="slidenum">
              <a:rPr lang="en-US" smtClean="0"/>
              <a:pPr>
                <a:defRPr/>
              </a:pPr>
              <a:t>‹Nr.›</a:t>
            </a:fld>
            <a:endParaRPr lang="en-US"/>
          </a:p>
        </p:txBody>
      </p:sp>
    </p:spTree>
    <p:extLst>
      <p:ext uri="{BB962C8B-B14F-4D97-AF65-F5344CB8AC3E}">
        <p14:creationId xmlns:p14="http://schemas.microsoft.com/office/powerpoint/2010/main" val="266069568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el 1"/>
          <p:cNvSpPr>
            <a:spLocks noGrp="1"/>
          </p:cNvSpPr>
          <p:nvPr>
            <p:ph type="ctrTitle"/>
          </p:nvPr>
        </p:nvSpPr>
        <p:spPr>
          <a:xfrm>
            <a:off x="-428625" y="871543"/>
            <a:ext cx="7580052" cy="1646237"/>
          </a:xfrm>
        </p:spPr>
        <p:txBody>
          <a:bodyPr/>
          <a:lstStyle/>
          <a:p>
            <a:pPr eaLnBrk="1" hangingPunct="1"/>
            <a:r>
              <a:rPr lang="de-DE" sz="2800" dirty="0" smtClean="0">
                <a:latin typeface="Calibri" pitchFamily="34" charset="0"/>
              </a:rPr>
              <a:t>Multiples </a:t>
            </a:r>
            <a:r>
              <a:rPr lang="de-DE" sz="2800" dirty="0" err="1" smtClean="0">
                <a:latin typeface="Calibri" pitchFamily="34" charset="0"/>
              </a:rPr>
              <a:t>Myelom</a:t>
            </a:r>
            <a:endParaRPr lang="de-DE" sz="2800" dirty="0">
              <a:latin typeface="Calibri" pitchFamily="34" charset="0"/>
            </a:endParaRPr>
          </a:p>
        </p:txBody>
      </p:sp>
      <p:sp>
        <p:nvSpPr>
          <p:cNvPr id="19458" name="Untertitel 2"/>
          <p:cNvSpPr>
            <a:spLocks noGrp="1"/>
          </p:cNvSpPr>
          <p:nvPr>
            <p:ph type="subTitle" idx="1"/>
          </p:nvPr>
        </p:nvSpPr>
        <p:spPr>
          <a:xfrm>
            <a:off x="479501" y="2517775"/>
            <a:ext cx="6671925" cy="3637364"/>
          </a:xfrm>
        </p:spPr>
        <p:txBody>
          <a:bodyPr>
            <a:normAutofit fontScale="92500"/>
          </a:bodyPr>
          <a:lstStyle/>
          <a:p>
            <a:pPr eaLnBrk="1" hangingPunct="1"/>
            <a:r>
              <a:rPr lang="de-DE" sz="5100" b="1" dirty="0" smtClean="0">
                <a:solidFill>
                  <a:schemeClr val="accent2"/>
                </a:solidFill>
                <a:latin typeface="Calibri" pitchFamily="34" charset="0"/>
              </a:rPr>
              <a:t>Medikationsmanagement </a:t>
            </a:r>
            <a:br>
              <a:rPr lang="de-DE" sz="5100" b="1" dirty="0" smtClean="0">
                <a:solidFill>
                  <a:schemeClr val="accent2"/>
                </a:solidFill>
                <a:latin typeface="Calibri" pitchFamily="34" charset="0"/>
              </a:rPr>
            </a:br>
            <a:r>
              <a:rPr lang="de-DE" sz="5100" b="1" dirty="0" smtClean="0">
                <a:solidFill>
                  <a:schemeClr val="accent2"/>
                </a:solidFill>
                <a:latin typeface="Calibri" pitchFamily="34" charset="0"/>
              </a:rPr>
              <a:t>in der Apotheke</a:t>
            </a:r>
            <a:endParaRPr lang="de-DE" sz="5100" b="1" dirty="0">
              <a:solidFill>
                <a:schemeClr val="accent2"/>
              </a:solidFill>
              <a:latin typeface="Calibri" pitchFamily="34" charset="0"/>
            </a:endParaRPr>
          </a:p>
          <a:p>
            <a:pPr eaLnBrk="1" hangingPunct="1"/>
            <a:endParaRPr lang="de-DE" sz="4000" b="1" dirty="0">
              <a:solidFill>
                <a:srgbClr val="FF0000"/>
              </a:solidFill>
              <a:latin typeface="Calibri" pitchFamily="34" charset="0"/>
            </a:endParaRPr>
          </a:p>
          <a:p>
            <a:r>
              <a:rPr lang="de-DE" sz="2800" dirty="0" smtClean="0">
                <a:solidFill>
                  <a:srgbClr val="FF0000"/>
                </a:solidFill>
                <a:latin typeface="Calibri" pitchFamily="34" charset="0"/>
              </a:rPr>
              <a:t>Mag. pharm. Dr. med. Alexander Hartl</a:t>
            </a:r>
          </a:p>
          <a:p>
            <a:r>
              <a:rPr lang="de-DE" sz="2800" dirty="0" smtClean="0">
                <a:solidFill>
                  <a:srgbClr val="FF0000"/>
                </a:solidFill>
                <a:latin typeface="Calibri" pitchFamily="34" charset="0"/>
              </a:rPr>
              <a:t>Mag</a:t>
            </a:r>
            <a:r>
              <a:rPr lang="de-DE" sz="2800" dirty="0">
                <a:solidFill>
                  <a:srgbClr val="FF0000"/>
                </a:solidFill>
                <a:latin typeface="Calibri" pitchFamily="34" charset="0"/>
              </a:rPr>
              <a:t>. </a:t>
            </a:r>
            <a:r>
              <a:rPr lang="de-DE" sz="2800" dirty="0" smtClean="0">
                <a:solidFill>
                  <a:srgbClr val="FF0000"/>
                </a:solidFill>
                <a:latin typeface="Calibri" pitchFamily="34" charset="0"/>
              </a:rPr>
              <a:t>pharm. Christina </a:t>
            </a:r>
            <a:r>
              <a:rPr lang="de-DE" sz="2800" dirty="0">
                <a:solidFill>
                  <a:srgbClr val="FF0000"/>
                </a:solidFill>
                <a:latin typeface="Calibri" pitchFamily="34" charset="0"/>
              </a:rPr>
              <a:t>Labut</a:t>
            </a:r>
          </a:p>
          <a:p>
            <a:pPr eaLnBrk="1" hangingPunct="1"/>
            <a:endParaRPr lang="de-DE" sz="2800" dirty="0">
              <a:solidFill>
                <a:schemeClr val="accent1"/>
              </a:solidFill>
              <a:latin typeface="Calibri" pitchFamily="34" charset="0"/>
            </a:endParaRPr>
          </a:p>
        </p:txBody>
      </p:sp>
    </p:spTree>
    <p:extLst>
      <p:ext uri="{BB962C8B-B14F-4D97-AF65-F5344CB8AC3E}">
        <p14:creationId xmlns:p14="http://schemas.microsoft.com/office/powerpoint/2010/main" val="411506328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smtClean="0">
                <a:latin typeface="Calibri" panose="020F0502020204030204" pitchFamily="34" charset="0"/>
              </a:rPr>
              <a:t>Wechselwirkungen </a:t>
            </a:r>
            <a:r>
              <a:rPr lang="de-DE" sz="4000" dirty="0">
                <a:latin typeface="Calibri" panose="020F0502020204030204" pitchFamily="34" charset="0"/>
              </a:rPr>
              <a:t>von Analgetika</a:t>
            </a:r>
            <a:endParaRPr lang="de-DE" sz="4000" dirty="0"/>
          </a:p>
        </p:txBody>
      </p:sp>
      <p:sp>
        <p:nvSpPr>
          <p:cNvPr id="3" name="Inhaltsplatzhalter 2"/>
          <p:cNvSpPr>
            <a:spLocks noGrp="1"/>
          </p:cNvSpPr>
          <p:nvPr>
            <p:ph idx="1"/>
          </p:nvPr>
        </p:nvSpPr>
        <p:spPr/>
        <p:txBody>
          <a:bodyPr>
            <a:normAutofit/>
          </a:bodyPr>
          <a:lstStyle/>
          <a:p>
            <a:pPr marL="0" indent="0">
              <a:buNone/>
            </a:pPr>
            <a:r>
              <a:rPr lang="de-DE" sz="2200" b="1" dirty="0" smtClean="0">
                <a:latin typeface="Calibri" panose="020F0502020204030204" pitchFamily="34" charset="0"/>
              </a:rPr>
              <a:t>Wirkmechanismus Tramadol</a:t>
            </a:r>
            <a:endParaRPr lang="de-DE" sz="2200" b="1" dirty="0">
              <a:latin typeface="Calibri" panose="020F0502020204030204" pitchFamily="34" charset="0"/>
            </a:endParaRPr>
          </a:p>
        </p:txBody>
      </p:sp>
      <p:pic>
        <p:nvPicPr>
          <p:cNvPr id="4" name="Picture 2" descr="s14_ta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848" y="2794716"/>
            <a:ext cx="5099743" cy="3715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020492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el 1"/>
          <p:cNvSpPr>
            <a:spLocks noGrp="1"/>
          </p:cNvSpPr>
          <p:nvPr>
            <p:ph type="title"/>
          </p:nvPr>
        </p:nvSpPr>
        <p:spPr/>
        <p:txBody>
          <a:bodyPr>
            <a:normAutofit/>
          </a:bodyPr>
          <a:lstStyle/>
          <a:p>
            <a:pPr eaLnBrk="1" hangingPunct="1"/>
            <a:r>
              <a:rPr lang="de-DE" altLang="de-DE" sz="4000" dirty="0" smtClean="0">
                <a:latin typeface="Calibri" panose="020F0502020204030204" pitchFamily="34" charset="0"/>
              </a:rPr>
              <a:t>Wechselwirkungen von Analgetika</a:t>
            </a:r>
            <a:endParaRPr lang="de-DE" altLang="de-DE" sz="4000" dirty="0" smtClean="0"/>
          </a:p>
        </p:txBody>
      </p:sp>
      <p:sp>
        <p:nvSpPr>
          <p:cNvPr id="3" name="Inhaltsplatzhalter 2"/>
          <p:cNvSpPr>
            <a:spLocks noGrp="1"/>
          </p:cNvSpPr>
          <p:nvPr>
            <p:ph idx="1"/>
          </p:nvPr>
        </p:nvSpPr>
        <p:spPr>
          <a:xfrm>
            <a:off x="508397" y="1948716"/>
            <a:ext cx="7196138" cy="3881437"/>
          </a:xfrm>
        </p:spPr>
        <p:txBody>
          <a:bodyPr rtlCol="0">
            <a:normAutofit/>
          </a:bodyPr>
          <a:lstStyle/>
          <a:p>
            <a:pPr marL="0" indent="0" eaLnBrk="1" fontAlgn="auto" hangingPunct="1">
              <a:spcAft>
                <a:spcPts val="0"/>
              </a:spcAft>
              <a:buFont typeface="Wingdings 3" charset="2"/>
              <a:buNone/>
              <a:defRPr/>
            </a:pPr>
            <a:r>
              <a:rPr lang="de-DE" sz="2400" b="1" dirty="0" smtClean="0">
                <a:solidFill>
                  <a:schemeClr val="accent2"/>
                </a:solidFill>
                <a:latin typeface="Calibri" panose="020F0502020204030204" pitchFamily="34" charset="0"/>
              </a:rPr>
              <a:t>Serotoninsyndrom</a:t>
            </a:r>
          </a:p>
          <a:p>
            <a:pPr eaLnBrk="1" fontAlgn="auto" hangingPunct="1">
              <a:spcAft>
                <a:spcPts val="0"/>
              </a:spcAft>
              <a:buFont typeface="Wingdings 3" charset="2"/>
              <a:buChar char=""/>
              <a:defRPr/>
            </a:pPr>
            <a:r>
              <a:rPr lang="de-DE" sz="2000" b="1" dirty="0" smtClean="0">
                <a:solidFill>
                  <a:schemeClr val="tx1">
                    <a:lumMod val="75000"/>
                    <a:lumOff val="25000"/>
                  </a:schemeClr>
                </a:solidFill>
                <a:latin typeface="Calibri" panose="020F0502020204030204" pitchFamily="34" charset="0"/>
              </a:rPr>
              <a:t>Tramadol, </a:t>
            </a:r>
            <a:r>
              <a:rPr lang="de-DE" sz="2000" b="1" dirty="0" err="1" smtClean="0">
                <a:solidFill>
                  <a:schemeClr val="tx1">
                    <a:lumMod val="75000"/>
                    <a:lumOff val="25000"/>
                  </a:schemeClr>
                </a:solidFill>
                <a:latin typeface="Calibri" panose="020F0502020204030204" pitchFamily="34" charset="0"/>
              </a:rPr>
              <a:t>Fentanyl</a:t>
            </a:r>
            <a:r>
              <a:rPr lang="de-DE" sz="2000" b="1" dirty="0" smtClean="0">
                <a:solidFill>
                  <a:schemeClr val="tx1">
                    <a:lumMod val="75000"/>
                    <a:lumOff val="25000"/>
                  </a:schemeClr>
                </a:solidFill>
                <a:latin typeface="Calibri" panose="020F0502020204030204" pitchFamily="34" charset="0"/>
              </a:rPr>
              <a:t> + SSRI, SSNRI, MAO-Hemmer, </a:t>
            </a:r>
            <a:r>
              <a:rPr lang="de-DE" sz="2000" b="1" dirty="0" err="1" smtClean="0">
                <a:solidFill>
                  <a:schemeClr val="tx1">
                    <a:lumMod val="75000"/>
                    <a:lumOff val="25000"/>
                  </a:schemeClr>
                </a:solidFill>
                <a:latin typeface="Calibri" panose="020F0502020204030204" pitchFamily="34" charset="0"/>
              </a:rPr>
              <a:t>Tricyklische</a:t>
            </a:r>
            <a:r>
              <a:rPr lang="de-DE" sz="2000" b="1" dirty="0" smtClean="0">
                <a:solidFill>
                  <a:schemeClr val="tx1">
                    <a:lumMod val="75000"/>
                    <a:lumOff val="25000"/>
                  </a:schemeClr>
                </a:solidFill>
                <a:latin typeface="Calibri" panose="020F0502020204030204" pitchFamily="34" charset="0"/>
              </a:rPr>
              <a:t> </a:t>
            </a:r>
            <a:r>
              <a:rPr lang="de-DE" sz="2000" b="1" dirty="0" err="1" smtClean="0">
                <a:solidFill>
                  <a:schemeClr val="tx1">
                    <a:lumMod val="75000"/>
                    <a:lumOff val="25000"/>
                  </a:schemeClr>
                </a:solidFill>
                <a:latin typeface="Calibri" panose="020F0502020204030204" pitchFamily="34" charset="0"/>
              </a:rPr>
              <a:t>Antidepr</a:t>
            </a:r>
            <a:r>
              <a:rPr lang="de-DE" sz="2000" b="1" dirty="0" smtClean="0">
                <a:solidFill>
                  <a:schemeClr val="tx1">
                    <a:lumMod val="75000"/>
                    <a:lumOff val="25000"/>
                  </a:schemeClr>
                </a:solidFill>
                <a:latin typeface="Calibri" panose="020F0502020204030204" pitchFamily="34" charset="0"/>
              </a:rPr>
              <a:t>., </a:t>
            </a:r>
            <a:r>
              <a:rPr lang="de-DE" sz="2000" b="1" dirty="0" err="1" smtClean="0">
                <a:solidFill>
                  <a:schemeClr val="tx1">
                    <a:lumMod val="75000"/>
                    <a:lumOff val="25000"/>
                  </a:schemeClr>
                </a:solidFill>
                <a:latin typeface="Calibri" panose="020F0502020204030204" pitchFamily="34" charset="0"/>
              </a:rPr>
              <a:t>Linezolid</a:t>
            </a:r>
            <a:r>
              <a:rPr lang="de-DE" sz="2000" b="1" dirty="0" smtClean="0">
                <a:solidFill>
                  <a:schemeClr val="tx1">
                    <a:lumMod val="75000"/>
                    <a:lumOff val="25000"/>
                  </a:schemeClr>
                </a:solidFill>
                <a:latin typeface="Calibri" panose="020F0502020204030204" pitchFamily="34" charset="0"/>
              </a:rPr>
              <a:t>, </a:t>
            </a:r>
            <a:r>
              <a:rPr lang="de-DE" sz="2000" b="1" dirty="0" err="1" smtClean="0">
                <a:solidFill>
                  <a:schemeClr val="tx1">
                    <a:lumMod val="75000"/>
                    <a:lumOff val="25000"/>
                  </a:schemeClr>
                </a:solidFill>
                <a:latin typeface="Calibri" panose="020F0502020204030204" pitchFamily="34" charset="0"/>
              </a:rPr>
              <a:t>Carbamazepin</a:t>
            </a:r>
            <a:r>
              <a:rPr lang="de-DE" sz="2000" b="1" dirty="0" smtClean="0">
                <a:solidFill>
                  <a:schemeClr val="tx1">
                    <a:lumMod val="75000"/>
                    <a:lumOff val="25000"/>
                  </a:schemeClr>
                </a:solidFill>
                <a:latin typeface="Calibri" panose="020F0502020204030204" pitchFamily="34" charset="0"/>
              </a:rPr>
              <a:t>, </a:t>
            </a:r>
            <a:r>
              <a:rPr lang="de-DE" sz="2000" b="1" dirty="0" err="1" smtClean="0">
                <a:solidFill>
                  <a:schemeClr val="tx1">
                    <a:lumMod val="75000"/>
                    <a:lumOff val="25000"/>
                  </a:schemeClr>
                </a:solidFill>
                <a:latin typeface="Calibri" panose="020F0502020204030204" pitchFamily="34" charset="0"/>
              </a:rPr>
              <a:t>Oxcarbazepin</a:t>
            </a:r>
            <a:r>
              <a:rPr lang="de-DE" sz="2000" b="1" dirty="0" smtClean="0">
                <a:solidFill>
                  <a:schemeClr val="tx1">
                    <a:lumMod val="75000"/>
                    <a:lumOff val="25000"/>
                  </a:schemeClr>
                </a:solidFill>
                <a:latin typeface="Calibri" panose="020F0502020204030204" pitchFamily="34" charset="0"/>
              </a:rPr>
              <a:t>, atypische </a:t>
            </a:r>
            <a:r>
              <a:rPr lang="de-DE" sz="2000" b="1" dirty="0" err="1" smtClean="0">
                <a:solidFill>
                  <a:schemeClr val="tx1">
                    <a:lumMod val="75000"/>
                    <a:lumOff val="25000"/>
                  </a:schemeClr>
                </a:solidFill>
                <a:latin typeface="Calibri" panose="020F0502020204030204" pitchFamily="34" charset="0"/>
              </a:rPr>
              <a:t>Antipsychotika</a:t>
            </a:r>
            <a:r>
              <a:rPr lang="de-DE" sz="2000" b="1" dirty="0" smtClean="0">
                <a:solidFill>
                  <a:schemeClr val="tx1">
                    <a:lumMod val="75000"/>
                    <a:lumOff val="25000"/>
                  </a:schemeClr>
                </a:solidFill>
                <a:latin typeface="Calibri" panose="020F0502020204030204" pitchFamily="34" charset="0"/>
              </a:rPr>
              <a:t> </a:t>
            </a:r>
            <a:r>
              <a:rPr lang="de-DE" b="1" dirty="0" smtClean="0">
                <a:solidFill>
                  <a:schemeClr val="tx1">
                    <a:lumMod val="75000"/>
                    <a:lumOff val="25000"/>
                  </a:schemeClr>
                </a:solidFill>
                <a:latin typeface="Calibri" panose="020F0502020204030204" pitchFamily="34" charset="0"/>
              </a:rPr>
              <a:t/>
            </a:r>
            <a:br>
              <a:rPr lang="de-DE" b="1" dirty="0" smtClean="0">
                <a:solidFill>
                  <a:schemeClr val="tx1">
                    <a:lumMod val="75000"/>
                    <a:lumOff val="25000"/>
                  </a:schemeClr>
                </a:solidFill>
                <a:latin typeface="Calibri" panose="020F0502020204030204" pitchFamily="34" charset="0"/>
              </a:rPr>
            </a:br>
            <a:endParaRPr lang="de-DE" b="1" dirty="0">
              <a:solidFill>
                <a:schemeClr val="tx1">
                  <a:lumMod val="75000"/>
                  <a:lumOff val="25000"/>
                </a:schemeClr>
              </a:solidFill>
              <a:latin typeface="Calibri" panose="020F0502020204030204" pitchFamily="34" charset="0"/>
            </a:endParaRPr>
          </a:p>
        </p:txBody>
      </p:sp>
      <p:pic>
        <p:nvPicPr>
          <p:cNvPr id="9626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626" t="5019" r="3626" b="5116"/>
          <a:stretch/>
        </p:blipFill>
        <p:spPr bwMode="auto">
          <a:xfrm>
            <a:off x="2674471" y="3357563"/>
            <a:ext cx="4586941" cy="3311525"/>
          </a:xfrm>
          <a:prstGeom prst="rect">
            <a:avLst/>
          </a:prstGeom>
          <a:noFill/>
          <a:ln>
            <a:noFill/>
          </a:ln>
          <a:extLst>
            <a:ext uri="{909E8E84-426E-40dd-AFC4-6F175D3DCCD1}">
              <a14:hiddenFill xmlns:a14="http://schemas.microsoft.com/office/drawing/2010/main">
                <a:blipFill dpi="0" rotWithShape="0">
                  <a:blip/>
                  <a:srcRect t="5019" b="5116"/>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284763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3) Einnahmezeitpunkte</a:t>
            </a:r>
            <a:br>
              <a:rPr lang="de-AT" dirty="0" smtClean="0"/>
            </a:br>
            <a:endParaRPr lang="de-AT" dirty="0"/>
          </a:p>
        </p:txBody>
      </p:sp>
      <p:sp>
        <p:nvSpPr>
          <p:cNvPr id="5" name="Inhaltsplatzhalter 5"/>
          <p:cNvSpPr txBox="1">
            <a:spLocks/>
          </p:cNvSpPr>
          <p:nvPr/>
        </p:nvSpPr>
        <p:spPr>
          <a:xfrm>
            <a:off x="872069" y="1778000"/>
            <a:ext cx="7408333" cy="434816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de-AT" sz="2400" dirty="0" err="1" smtClean="0"/>
              <a:t>Pantoprazol</a:t>
            </a:r>
            <a:r>
              <a:rPr lang="de-AT" sz="2400" dirty="0"/>
              <a:t> </a:t>
            </a:r>
            <a:r>
              <a:rPr lang="de-AT" sz="2400" dirty="0" smtClean="0"/>
              <a:t>20 mg		1-0-0</a:t>
            </a:r>
          </a:p>
          <a:p>
            <a:pPr marL="0" indent="0">
              <a:buFont typeface="Wingdings 3" charset="2"/>
              <a:buNone/>
            </a:pPr>
            <a:r>
              <a:rPr lang="de-AT" sz="2400" dirty="0" smtClean="0">
                <a:solidFill>
                  <a:schemeClr val="tx1"/>
                </a:solidFill>
              </a:rPr>
              <a:t>L-Thyroxin	100mcg		1-0-0</a:t>
            </a:r>
          </a:p>
          <a:p>
            <a:pPr marL="0" indent="0">
              <a:buFont typeface="Wingdings 3" charset="2"/>
              <a:buNone/>
            </a:pPr>
            <a:r>
              <a:rPr lang="de-AT" sz="2400" dirty="0" smtClean="0">
                <a:solidFill>
                  <a:schemeClr val="tx1"/>
                </a:solidFill>
              </a:rPr>
              <a:t>Ferro </a:t>
            </a:r>
            <a:r>
              <a:rPr lang="de-AT" sz="2400" dirty="0" err="1" smtClean="0">
                <a:solidFill>
                  <a:schemeClr val="tx1"/>
                </a:solidFill>
              </a:rPr>
              <a:t>Gradumet</a:t>
            </a:r>
            <a:r>
              <a:rPr lang="de-AT" sz="2400" dirty="0" smtClean="0">
                <a:solidFill>
                  <a:schemeClr val="tx1"/>
                </a:solidFill>
              </a:rPr>
              <a:t>			1-0-0</a:t>
            </a:r>
          </a:p>
          <a:p>
            <a:pPr marL="0" indent="0">
              <a:buFont typeface="Wingdings 3" charset="2"/>
              <a:buNone/>
            </a:pPr>
            <a:r>
              <a:rPr lang="de-AT" sz="2400" dirty="0" err="1" smtClean="0"/>
              <a:t>Alendronsäure</a:t>
            </a:r>
            <a:r>
              <a:rPr lang="de-AT" sz="2400" dirty="0" smtClean="0"/>
              <a:t>	 10mg		1-0-0</a:t>
            </a:r>
          </a:p>
          <a:p>
            <a:pPr marL="0" indent="0">
              <a:buFont typeface="Wingdings 3" charset="2"/>
              <a:buNone/>
            </a:pPr>
            <a:endParaRPr lang="de-AT" sz="2400" dirty="0"/>
          </a:p>
          <a:p>
            <a:pPr marL="0" indent="0">
              <a:buFont typeface="Wingdings 3" charset="2"/>
              <a:buNone/>
            </a:pPr>
            <a:r>
              <a:rPr lang="de-AT" sz="2400" dirty="0" smtClean="0"/>
              <a:t>Was soll ich jetzt zuerst nehmen??</a:t>
            </a:r>
          </a:p>
          <a:p>
            <a:pPr marL="0" indent="0">
              <a:buFont typeface="Wingdings 3" charset="2"/>
              <a:buNone/>
            </a:pPr>
            <a:endParaRPr lang="de-AT" dirty="0" smtClean="0"/>
          </a:p>
          <a:p>
            <a:pPr marL="0" indent="0">
              <a:buFont typeface="Wingdings 3" charset="2"/>
              <a:buNone/>
            </a:pPr>
            <a:endParaRPr lang="de-AT" dirty="0" smtClean="0"/>
          </a:p>
          <a:p>
            <a:pPr marL="0" indent="0">
              <a:buFont typeface="Wingdings 3" charset="2"/>
              <a:buNone/>
            </a:pPr>
            <a:endParaRPr lang="de-AT" dirty="0"/>
          </a:p>
        </p:txBody>
      </p:sp>
      <p:pic>
        <p:nvPicPr>
          <p:cNvPr id="6" name="Picture 2" descr="http://www.unicum.de/fileadmin/media/Abi_und_dann/fdfx_image/temp/Top_Ten_Studiengaenge_fuer_Angsthasen_Foto_Thinkstock.crop.10136_171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3786" y="4924425"/>
            <a:ext cx="5329238"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897969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indent="0">
              <a:buFont typeface="Wingdings 3" pitchFamily="18" charset="2"/>
              <a:buNone/>
              <a:defRPr/>
            </a:pPr>
            <a:endParaRPr lang="de-DE" dirty="0" smtClean="0">
              <a:ea typeface="+mn-ea"/>
              <a:cs typeface="+mn-cs"/>
            </a:endParaRPr>
          </a:p>
        </p:txBody>
      </p:sp>
      <p:graphicFrame>
        <p:nvGraphicFramePr>
          <p:cNvPr id="4" name="Tabelle 3"/>
          <p:cNvGraphicFramePr>
            <a:graphicFrameLocks noGrp="1"/>
          </p:cNvGraphicFramePr>
          <p:nvPr>
            <p:extLst>
              <p:ext uri="{D42A27DB-BD31-4B8C-83A1-F6EECF244321}">
                <p14:modId xmlns:p14="http://schemas.microsoft.com/office/powerpoint/2010/main" val="637724441"/>
              </p:ext>
            </p:extLst>
          </p:nvPr>
        </p:nvGraphicFramePr>
        <p:xfrm>
          <a:off x="71438" y="66915"/>
          <a:ext cx="9072562" cy="6732587"/>
        </p:xfrm>
        <a:graphic>
          <a:graphicData uri="http://schemas.openxmlformats.org/drawingml/2006/table">
            <a:tbl>
              <a:tblPr/>
              <a:tblGrid>
                <a:gridCol w="1636042"/>
                <a:gridCol w="1044952"/>
                <a:gridCol w="6391568"/>
              </a:tblGrid>
              <a:tr h="521830">
                <a:tc>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1" i="0" u="none" strike="noStrike" cap="none" normalizeH="0" baseline="0" dirty="0">
                          <a:ln>
                            <a:noFill/>
                          </a:ln>
                          <a:solidFill>
                            <a:srgbClr val="FFFFFF"/>
                          </a:solidFill>
                          <a:effectLst/>
                          <a:latin typeface="Trebuchet MS" charset="0"/>
                          <a:ea typeface="ＭＳ Ｐゴシック" charset="0"/>
                          <a:cs typeface="Arial" charset="0"/>
                        </a:rPr>
                        <a:t>Arzneimittel</a:t>
                      </a:r>
                      <a:endParaRPr kumimoji="0" lang="de-AT" sz="1600" b="1" i="0" u="none" strike="noStrike" cap="none" normalizeH="0" baseline="0" dirty="0">
                        <a:ln>
                          <a:noFill/>
                        </a:ln>
                        <a:solidFill>
                          <a:srgbClr val="FFFFFF"/>
                        </a:solidFill>
                        <a:effectLst/>
                        <a:latin typeface="Calibri" charset="0"/>
                        <a:ea typeface="Calibri" charset="0"/>
                        <a:cs typeface="Times New Roman" charset="0"/>
                      </a:endParaRPr>
                    </a:p>
                  </a:txBody>
                  <a:tcPr marL="33718" marR="337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1" i="0" u="none" strike="noStrike" cap="none" normalizeH="0" baseline="0">
                          <a:ln>
                            <a:noFill/>
                          </a:ln>
                          <a:solidFill>
                            <a:srgbClr val="FFFFFF"/>
                          </a:solidFill>
                          <a:effectLst/>
                          <a:latin typeface="Trebuchet MS" charset="0"/>
                          <a:ea typeface="ＭＳ Ｐゴシック" charset="0"/>
                          <a:cs typeface="Arial" charset="0"/>
                        </a:rPr>
                        <a:t>Zeitpunkt</a:t>
                      </a:r>
                      <a:endParaRPr kumimoji="0" lang="de-AT" sz="1600" b="1" i="0" u="none" strike="noStrike" cap="none" normalizeH="0" baseline="0">
                        <a:ln>
                          <a:noFill/>
                        </a:ln>
                        <a:solidFill>
                          <a:srgbClr val="FFFFFF"/>
                        </a:solidFill>
                        <a:effectLst/>
                        <a:latin typeface="Calibri" charset="0"/>
                        <a:ea typeface="Calibri" charset="0"/>
                        <a:cs typeface="Times New Roman" charset="0"/>
                      </a:endParaRPr>
                    </a:p>
                  </a:txBody>
                  <a:tcPr marL="33718" marR="337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1" i="0" u="none" strike="noStrike" cap="none" normalizeH="0" baseline="0" dirty="0">
                          <a:ln>
                            <a:noFill/>
                          </a:ln>
                          <a:solidFill>
                            <a:srgbClr val="FFFFFF"/>
                          </a:solidFill>
                          <a:effectLst/>
                          <a:latin typeface="Trebuchet MS" charset="0"/>
                          <a:ea typeface="ＭＳ Ｐゴシック" charset="0"/>
                          <a:cs typeface="Arial" charset="0"/>
                        </a:rPr>
                        <a:t>Bestimmungen zur Einnahme</a:t>
                      </a:r>
                      <a:endParaRPr kumimoji="0" lang="de-AT" sz="1600" b="1" i="0" u="none" strike="noStrike" cap="none" normalizeH="0" baseline="0" dirty="0">
                        <a:ln>
                          <a:noFill/>
                        </a:ln>
                        <a:solidFill>
                          <a:srgbClr val="FFFFFF"/>
                        </a:solidFill>
                        <a:effectLst/>
                        <a:latin typeface="Trebuchet MS" charset="0"/>
                        <a:ea typeface="ＭＳ Ｐゴシック" charset="0"/>
                        <a:cs typeface="Arial" charset="0"/>
                      </a:endParaRPr>
                    </a:p>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1" i="0" u="none" strike="noStrike" cap="none" normalizeH="0" baseline="0" dirty="0">
                          <a:ln>
                            <a:noFill/>
                          </a:ln>
                          <a:solidFill>
                            <a:srgbClr val="FFFFFF"/>
                          </a:solidFill>
                          <a:effectLst/>
                          <a:latin typeface="Trebuchet MS" charset="0"/>
                          <a:ea typeface="ＭＳ Ｐゴシック" charset="0"/>
                          <a:cs typeface="Arial" charset="0"/>
                        </a:rPr>
                        <a:t> </a:t>
                      </a:r>
                      <a:endParaRPr kumimoji="0" lang="de-AT" sz="1600" b="1" i="0" u="none" strike="noStrike" cap="none" normalizeH="0" baseline="0" dirty="0">
                        <a:ln>
                          <a:noFill/>
                        </a:ln>
                        <a:solidFill>
                          <a:srgbClr val="FFFFFF"/>
                        </a:solidFill>
                        <a:effectLst/>
                        <a:latin typeface="Calibri" charset="0"/>
                        <a:ea typeface="Calibri" charset="0"/>
                        <a:cs typeface="Times New Roman" charset="0"/>
                      </a:endParaRPr>
                    </a:p>
                  </a:txBody>
                  <a:tcPr marL="33718" marR="337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043661">
                <a:tc>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1" i="0" u="none" strike="noStrike" cap="none" normalizeH="0" baseline="0" dirty="0" smtClean="0">
                          <a:ln>
                            <a:noFill/>
                          </a:ln>
                          <a:solidFill>
                            <a:srgbClr val="FFFFFF"/>
                          </a:solidFill>
                          <a:effectLst/>
                          <a:latin typeface="Trebuchet MS" charset="0"/>
                          <a:ea typeface="ＭＳ Ｐゴシック" charset="0"/>
                          <a:cs typeface="Arial" charset="0"/>
                        </a:rPr>
                        <a:t>Schilddrüsen-hormone</a:t>
                      </a:r>
                      <a:endParaRPr kumimoji="0" lang="de-AT" sz="1600" b="1" i="0" u="none" strike="noStrike" cap="none" normalizeH="0" baseline="0" dirty="0">
                        <a:ln>
                          <a:noFill/>
                        </a:ln>
                        <a:solidFill>
                          <a:srgbClr val="FFFFFF"/>
                        </a:solidFill>
                        <a:effectLst/>
                        <a:latin typeface="Calibri" charset="0"/>
                        <a:ea typeface="Calibri" charset="0"/>
                        <a:cs typeface="Times New Roman" charset="0"/>
                      </a:endParaRPr>
                    </a:p>
                  </a:txBody>
                  <a:tcPr marL="33718" marR="337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0" i="0" u="none" strike="noStrike" cap="none" normalizeH="0" baseline="0" dirty="0">
                          <a:ln>
                            <a:noFill/>
                          </a:ln>
                          <a:solidFill>
                            <a:srgbClr val="000000"/>
                          </a:solidFill>
                          <a:effectLst/>
                          <a:latin typeface="Trebuchet MS" charset="0"/>
                          <a:ea typeface="ＭＳ Ｐゴシック" charset="0"/>
                          <a:cs typeface="Arial" charset="0"/>
                        </a:rPr>
                        <a:t>1-0-0</a:t>
                      </a:r>
                      <a:endParaRPr kumimoji="0" lang="de-AT" sz="1600" b="0" i="0" u="none" strike="noStrike" cap="none" normalizeH="0" baseline="0" dirty="0">
                        <a:ln>
                          <a:noFill/>
                        </a:ln>
                        <a:solidFill>
                          <a:srgbClr val="000000"/>
                        </a:solidFill>
                        <a:effectLst/>
                        <a:latin typeface="Calibri" charset="0"/>
                        <a:ea typeface="Calibri" charset="0"/>
                        <a:cs typeface="Times New Roman" charset="0"/>
                      </a:endParaRPr>
                    </a:p>
                  </a:txBody>
                  <a:tcPr marL="33718" marR="337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tc>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0" i="0" u="none" strike="noStrike" cap="none" normalizeH="0" baseline="0" dirty="0">
                          <a:ln>
                            <a:noFill/>
                          </a:ln>
                          <a:solidFill>
                            <a:srgbClr val="000000"/>
                          </a:solidFill>
                          <a:effectLst/>
                          <a:latin typeface="Trebuchet MS" charset="0"/>
                          <a:ea typeface="ＭＳ Ｐゴシック" charset="0"/>
                          <a:cs typeface="Arial" charset="0"/>
                        </a:rPr>
                        <a:t>Einnahme zumindest 30 min vor dem Frühstück mit Leitungswasser. Tabletten können auch in Wasser zerfallen gelassen und als Suspension verabreicht werden. </a:t>
                      </a:r>
                      <a:endParaRPr kumimoji="0" lang="de-AT" sz="1600" b="0" i="0" u="none" strike="noStrike" cap="none" normalizeH="0" baseline="0" dirty="0">
                        <a:ln>
                          <a:noFill/>
                        </a:ln>
                        <a:solidFill>
                          <a:srgbClr val="000000"/>
                        </a:solidFill>
                        <a:effectLst/>
                        <a:latin typeface="Trebuchet MS" charset="0"/>
                        <a:ea typeface="ＭＳ Ｐゴシック" charset="0"/>
                        <a:cs typeface="Arial" charset="0"/>
                      </a:endParaRPr>
                    </a:p>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0" i="0" u="none" strike="noStrike" cap="none" normalizeH="0" baseline="0" dirty="0">
                          <a:ln>
                            <a:noFill/>
                          </a:ln>
                          <a:solidFill>
                            <a:srgbClr val="000000"/>
                          </a:solidFill>
                          <a:effectLst/>
                          <a:latin typeface="Trebuchet MS" charset="0"/>
                          <a:ea typeface="ＭＳ Ｐゴシック" charset="0"/>
                          <a:cs typeface="Arial" charset="0"/>
                        </a:rPr>
                        <a:t> </a:t>
                      </a:r>
                      <a:endParaRPr kumimoji="0" lang="de-AT" sz="1600" b="0" i="0" u="none" strike="noStrike" cap="none" normalizeH="0" baseline="0" dirty="0">
                        <a:ln>
                          <a:noFill/>
                        </a:ln>
                        <a:solidFill>
                          <a:srgbClr val="000000"/>
                        </a:solidFill>
                        <a:effectLst/>
                        <a:latin typeface="Calibri" charset="0"/>
                        <a:ea typeface="Calibri" charset="0"/>
                        <a:cs typeface="Times New Roman" charset="0"/>
                      </a:endParaRPr>
                    </a:p>
                  </a:txBody>
                  <a:tcPr marL="33718" marR="337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tr>
              <a:tr h="992453">
                <a:tc>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1" i="0" u="none" strike="noStrike" cap="none" normalizeH="0" baseline="0">
                          <a:ln>
                            <a:noFill/>
                          </a:ln>
                          <a:solidFill>
                            <a:srgbClr val="FFFFFF"/>
                          </a:solidFill>
                          <a:effectLst/>
                          <a:latin typeface="Trebuchet MS" charset="0"/>
                          <a:ea typeface="ＭＳ Ｐゴシック" charset="0"/>
                          <a:cs typeface="Arial" charset="0"/>
                        </a:rPr>
                        <a:t>PPI</a:t>
                      </a:r>
                      <a:endParaRPr kumimoji="0" lang="de-AT" sz="1600" b="1" i="0" u="none" strike="noStrike" cap="none" normalizeH="0" baseline="0">
                        <a:ln>
                          <a:noFill/>
                        </a:ln>
                        <a:solidFill>
                          <a:srgbClr val="FFFFFF"/>
                        </a:solidFill>
                        <a:effectLst/>
                        <a:latin typeface="Calibri" charset="0"/>
                        <a:ea typeface="Calibri" charset="0"/>
                        <a:cs typeface="Times New Roman" charset="0"/>
                      </a:endParaRPr>
                    </a:p>
                  </a:txBody>
                  <a:tcPr marL="33718" marR="337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0" i="0" u="none" strike="noStrike" cap="none" normalizeH="0" baseline="0">
                          <a:ln>
                            <a:noFill/>
                          </a:ln>
                          <a:solidFill>
                            <a:srgbClr val="000000"/>
                          </a:solidFill>
                          <a:effectLst/>
                          <a:latin typeface="Trebuchet MS" charset="0"/>
                          <a:ea typeface="ＭＳ Ｐゴシック" charset="0"/>
                          <a:cs typeface="Arial" charset="0"/>
                        </a:rPr>
                        <a:t>1-0-0</a:t>
                      </a:r>
                      <a:endParaRPr kumimoji="0" lang="de-AT" sz="1600" b="0" i="0" u="none" strike="noStrike" cap="none" normalizeH="0" baseline="0">
                        <a:ln>
                          <a:noFill/>
                        </a:ln>
                        <a:solidFill>
                          <a:srgbClr val="000000"/>
                        </a:solidFill>
                        <a:effectLst/>
                        <a:latin typeface="Calibri" charset="0"/>
                        <a:ea typeface="Calibri" charset="0"/>
                        <a:cs typeface="Times New Roman" charset="0"/>
                      </a:endParaRPr>
                    </a:p>
                  </a:txBody>
                  <a:tcPr marL="33718" marR="337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4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AT" sz="1600" b="0" i="0" u="none" strike="noStrike" cap="none" normalizeH="0" baseline="0" dirty="0">
                          <a:ln>
                            <a:noFill/>
                          </a:ln>
                          <a:solidFill>
                            <a:srgbClr val="000000"/>
                          </a:solidFill>
                          <a:effectLst/>
                          <a:latin typeface="Trebuchet MS" charset="0"/>
                          <a:ea typeface="ＭＳ Ｐゴシック" charset="0"/>
                          <a:cs typeface="Arial" charset="0"/>
                        </a:rPr>
                        <a:t>Einnahme zum Frühstück </a:t>
                      </a:r>
                      <a:r>
                        <a:rPr kumimoji="0" lang="de-AT" sz="1600" b="0" i="0" u="none" strike="noStrike" cap="none" normalizeH="0" baseline="0" dirty="0" smtClean="0">
                          <a:ln>
                            <a:noFill/>
                          </a:ln>
                          <a:solidFill>
                            <a:srgbClr val="000000"/>
                          </a:solidFill>
                          <a:effectLst/>
                          <a:latin typeface="Trebuchet MS" charset="0"/>
                          <a:ea typeface="ＭＳ Ｐゴシック" charset="0"/>
                          <a:cs typeface="Arial" charset="0"/>
                        </a:rPr>
                        <a:t>möglich. </a:t>
                      </a:r>
                      <a:r>
                        <a:rPr kumimoji="0" lang="de-AT" sz="1600" b="0" i="0" u="none" strike="noStrike" cap="none" normalizeH="0" baseline="0" dirty="0">
                          <a:ln>
                            <a:noFill/>
                          </a:ln>
                          <a:solidFill>
                            <a:srgbClr val="000000"/>
                          </a:solidFill>
                          <a:effectLst/>
                          <a:latin typeface="Trebuchet MS" charset="0"/>
                          <a:ea typeface="ＭＳ Ｐゴシック" charset="0"/>
                          <a:cs typeface="Arial" charset="0"/>
                        </a:rPr>
                        <a:t>Bei Patienten mit Schluckbeschwerden dürfen die Kapseln geöffnet und der Inhalt in Wasser oder Fruchtsaft dispergiert werden.</a:t>
                      </a:r>
                    </a:p>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0" i="0" u="none" strike="noStrike" cap="none" normalizeH="0" baseline="0" dirty="0">
                          <a:ln>
                            <a:noFill/>
                          </a:ln>
                          <a:solidFill>
                            <a:srgbClr val="000000"/>
                          </a:solidFill>
                          <a:effectLst/>
                          <a:latin typeface="Trebuchet MS" charset="0"/>
                          <a:ea typeface="ＭＳ Ｐゴシック" charset="0"/>
                          <a:cs typeface="Arial" charset="0"/>
                        </a:rPr>
                        <a:t> </a:t>
                      </a:r>
                      <a:endParaRPr kumimoji="0" lang="de-AT" sz="1600" b="0" i="0" u="none" strike="noStrike" cap="none" normalizeH="0" baseline="0" dirty="0">
                        <a:ln>
                          <a:noFill/>
                        </a:ln>
                        <a:solidFill>
                          <a:srgbClr val="000000"/>
                        </a:solidFill>
                        <a:effectLst/>
                        <a:latin typeface="Calibri" charset="0"/>
                        <a:ea typeface="Calibri" charset="0"/>
                        <a:cs typeface="Times New Roman" charset="0"/>
                      </a:endParaRPr>
                    </a:p>
                  </a:txBody>
                  <a:tcPr marL="33718" marR="337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4E8"/>
                    </a:solidFill>
                  </a:tcPr>
                </a:tc>
              </a:tr>
              <a:tr h="1304576">
                <a:tc>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1" i="0" u="none" strike="noStrike" cap="none" normalizeH="0" baseline="0" dirty="0">
                          <a:ln>
                            <a:noFill/>
                          </a:ln>
                          <a:solidFill>
                            <a:srgbClr val="FFFFFF"/>
                          </a:solidFill>
                          <a:effectLst/>
                          <a:latin typeface="Trebuchet MS" charset="0"/>
                          <a:ea typeface="ＭＳ Ｐゴシック" charset="0"/>
                          <a:cs typeface="Arial" charset="0"/>
                        </a:rPr>
                        <a:t>PPI + </a:t>
                      </a:r>
                      <a:endParaRPr kumimoji="0" lang="de-AT" sz="1600" b="1" i="0" u="none" strike="noStrike" cap="none" normalizeH="0" baseline="0" dirty="0">
                        <a:ln>
                          <a:noFill/>
                        </a:ln>
                        <a:solidFill>
                          <a:srgbClr val="FFFFFF"/>
                        </a:solidFill>
                        <a:effectLst/>
                        <a:latin typeface="Trebuchet MS" charset="0"/>
                        <a:ea typeface="ＭＳ Ｐゴシック" charset="0"/>
                        <a:cs typeface="Arial" charset="0"/>
                      </a:endParaRPr>
                    </a:p>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1" i="0" u="none" strike="noStrike" cap="none" normalizeH="0" baseline="0" dirty="0" smtClean="0">
                          <a:ln>
                            <a:noFill/>
                          </a:ln>
                          <a:solidFill>
                            <a:srgbClr val="FFFFFF"/>
                          </a:solidFill>
                          <a:effectLst/>
                          <a:latin typeface="Trebuchet MS" charset="0"/>
                          <a:ea typeface="ＭＳ Ｐゴシック" charset="0"/>
                          <a:cs typeface="Arial" charset="0"/>
                        </a:rPr>
                        <a:t>Schilddrüsen-hormone</a:t>
                      </a:r>
                      <a:endParaRPr kumimoji="0" lang="de-AT" sz="1600" b="1" i="0" u="none" strike="noStrike" cap="none" normalizeH="0" baseline="0" dirty="0">
                        <a:ln>
                          <a:noFill/>
                        </a:ln>
                        <a:solidFill>
                          <a:srgbClr val="FFFFFF"/>
                        </a:solidFill>
                        <a:effectLst/>
                        <a:latin typeface="Calibri" charset="0"/>
                        <a:ea typeface="Calibri" charset="0"/>
                        <a:cs typeface="Times New Roman" charset="0"/>
                      </a:endParaRPr>
                    </a:p>
                  </a:txBody>
                  <a:tcPr marL="33718" marR="337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0" i="0" u="none" strike="noStrike" cap="none" normalizeH="0" baseline="0">
                          <a:ln>
                            <a:noFill/>
                          </a:ln>
                          <a:solidFill>
                            <a:srgbClr val="000000"/>
                          </a:solidFill>
                          <a:effectLst/>
                          <a:latin typeface="Trebuchet MS" charset="0"/>
                          <a:ea typeface="ＭＳ Ｐゴシック" charset="0"/>
                          <a:cs typeface="Arial" charset="0"/>
                        </a:rPr>
                        <a:t>1-0-0</a:t>
                      </a:r>
                      <a:endParaRPr kumimoji="0" lang="de-AT" sz="1600" b="0" i="0" u="none" strike="noStrike" cap="none" normalizeH="0" baseline="0">
                        <a:ln>
                          <a:noFill/>
                        </a:ln>
                        <a:solidFill>
                          <a:srgbClr val="000000"/>
                        </a:solidFill>
                        <a:effectLst/>
                        <a:latin typeface="Calibri" charset="0"/>
                        <a:ea typeface="Calibri" charset="0"/>
                        <a:cs typeface="Times New Roman" charset="0"/>
                      </a:endParaRPr>
                    </a:p>
                  </a:txBody>
                  <a:tcPr marL="33718" marR="337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tc>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0" i="0" u="none" strike="noStrike" cap="none" normalizeH="0" baseline="0" dirty="0">
                          <a:ln>
                            <a:noFill/>
                          </a:ln>
                          <a:solidFill>
                            <a:srgbClr val="000000"/>
                          </a:solidFill>
                          <a:effectLst/>
                          <a:latin typeface="Trebuchet MS" charset="0"/>
                          <a:ea typeface="ＭＳ Ｐゴシック" charset="0"/>
                          <a:cs typeface="Arial" charset="0"/>
                        </a:rPr>
                        <a:t>Gleichzeitige Einnahme bei kurzzeitiger Anwendung kein Problem. Bei längerfristiger PPI Einnahme wird eine Spiegelkontrolle der Schilddrüsenhormone empfohlen, da eine Erhöhung der L-</a:t>
                      </a:r>
                      <a:r>
                        <a:rPr kumimoji="0" lang="de-DE" sz="1600" b="0" i="0" u="none" strike="noStrike" cap="none" normalizeH="0" baseline="0" dirty="0" err="1">
                          <a:ln>
                            <a:noFill/>
                          </a:ln>
                          <a:solidFill>
                            <a:srgbClr val="000000"/>
                          </a:solidFill>
                          <a:effectLst/>
                          <a:latin typeface="Trebuchet MS" charset="0"/>
                          <a:ea typeface="ＭＳ Ｐゴシック" charset="0"/>
                          <a:cs typeface="Arial" charset="0"/>
                        </a:rPr>
                        <a:t>Thyroxindosis</a:t>
                      </a:r>
                      <a:r>
                        <a:rPr kumimoji="0" lang="de-DE" sz="1600" b="0" i="0" u="none" strike="noStrike" cap="none" normalizeH="0" baseline="0" dirty="0">
                          <a:ln>
                            <a:noFill/>
                          </a:ln>
                          <a:solidFill>
                            <a:srgbClr val="000000"/>
                          </a:solidFill>
                          <a:effectLst/>
                          <a:latin typeface="Trebuchet MS" charset="0"/>
                          <a:ea typeface="ＭＳ Ｐゴシック" charset="0"/>
                          <a:cs typeface="Arial" charset="0"/>
                        </a:rPr>
                        <a:t> nötig sein kann.</a:t>
                      </a:r>
                      <a:endParaRPr kumimoji="0" lang="de-AT" sz="1600" b="0" i="0" u="none" strike="noStrike" cap="none" normalizeH="0" baseline="0" dirty="0">
                        <a:ln>
                          <a:noFill/>
                        </a:ln>
                        <a:solidFill>
                          <a:srgbClr val="000000"/>
                        </a:solidFill>
                        <a:effectLst/>
                        <a:latin typeface="Trebuchet MS" charset="0"/>
                        <a:ea typeface="ＭＳ Ｐゴシック" charset="0"/>
                        <a:cs typeface="Arial" charset="0"/>
                      </a:endParaRPr>
                    </a:p>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0" i="0" u="none" strike="noStrike" cap="none" normalizeH="0" baseline="0" dirty="0">
                          <a:ln>
                            <a:noFill/>
                          </a:ln>
                          <a:solidFill>
                            <a:srgbClr val="000000"/>
                          </a:solidFill>
                          <a:effectLst/>
                          <a:latin typeface="Trebuchet MS" charset="0"/>
                          <a:ea typeface="ＭＳ Ｐゴシック" charset="0"/>
                          <a:cs typeface="Arial" charset="0"/>
                        </a:rPr>
                        <a:t> </a:t>
                      </a:r>
                      <a:endParaRPr kumimoji="0" lang="de-AT" sz="1600" b="0" i="0" u="none" strike="noStrike" cap="none" normalizeH="0" baseline="0" dirty="0">
                        <a:ln>
                          <a:noFill/>
                        </a:ln>
                        <a:solidFill>
                          <a:srgbClr val="000000"/>
                        </a:solidFill>
                        <a:effectLst/>
                        <a:latin typeface="Calibri" charset="0"/>
                        <a:ea typeface="Calibri" charset="0"/>
                        <a:cs typeface="Times New Roman" charset="0"/>
                      </a:endParaRPr>
                    </a:p>
                  </a:txBody>
                  <a:tcPr marL="33718" marR="337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tr>
              <a:tr h="2870067">
                <a:tc>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1" i="0" u="none" strike="noStrike" cap="none" normalizeH="0" baseline="0">
                          <a:ln>
                            <a:noFill/>
                          </a:ln>
                          <a:solidFill>
                            <a:srgbClr val="FFFFFF"/>
                          </a:solidFill>
                          <a:effectLst/>
                          <a:latin typeface="Trebuchet MS" charset="0"/>
                          <a:ea typeface="ＭＳ Ｐゴシック" charset="0"/>
                          <a:cs typeface="Arial" charset="0"/>
                        </a:rPr>
                        <a:t>Eisen</a:t>
                      </a:r>
                      <a:endParaRPr kumimoji="0" lang="de-AT" sz="1600" b="1" i="0" u="none" strike="noStrike" cap="none" normalizeH="0" baseline="0">
                        <a:ln>
                          <a:noFill/>
                        </a:ln>
                        <a:solidFill>
                          <a:srgbClr val="FFFFFF"/>
                        </a:solidFill>
                        <a:effectLst/>
                        <a:latin typeface="Calibri" charset="0"/>
                        <a:ea typeface="Calibri" charset="0"/>
                        <a:cs typeface="Times New Roman" charset="0"/>
                      </a:endParaRPr>
                    </a:p>
                  </a:txBody>
                  <a:tcPr marL="33718" marR="337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0" i="0" u="none" strike="noStrike" cap="none" normalizeH="0" baseline="0" dirty="0">
                          <a:ln>
                            <a:noFill/>
                          </a:ln>
                          <a:solidFill>
                            <a:srgbClr val="000000"/>
                          </a:solidFill>
                          <a:effectLst/>
                          <a:latin typeface="Trebuchet MS" charset="0"/>
                          <a:ea typeface="ＭＳ Ｐゴシック" charset="0"/>
                          <a:cs typeface="Arial" charset="0"/>
                        </a:rPr>
                        <a:t>1-0-0, </a:t>
                      </a:r>
                      <a:endParaRPr kumimoji="0" lang="de-AT" sz="1600" b="0" i="0" u="none" strike="noStrike" cap="none" normalizeH="0" baseline="0" dirty="0">
                        <a:ln>
                          <a:noFill/>
                        </a:ln>
                        <a:solidFill>
                          <a:srgbClr val="000000"/>
                        </a:solidFill>
                        <a:effectLst/>
                        <a:latin typeface="Trebuchet MS" charset="0"/>
                        <a:ea typeface="ＭＳ Ｐゴシック" charset="0"/>
                        <a:cs typeface="Arial" charset="0"/>
                      </a:endParaRPr>
                    </a:p>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0" i="0" u="none" strike="noStrike" cap="none" normalizeH="0" baseline="0" dirty="0">
                          <a:ln>
                            <a:noFill/>
                          </a:ln>
                          <a:solidFill>
                            <a:srgbClr val="000000"/>
                          </a:solidFill>
                          <a:effectLst/>
                          <a:latin typeface="Trebuchet MS" charset="0"/>
                          <a:ea typeface="ＭＳ Ｐゴシック" charset="0"/>
                          <a:cs typeface="Arial" charset="0"/>
                        </a:rPr>
                        <a:t>0-1-0</a:t>
                      </a:r>
                      <a:endParaRPr kumimoji="0" lang="de-AT" sz="1600" b="0" i="0" u="none" strike="noStrike" cap="none" normalizeH="0" baseline="0" dirty="0">
                        <a:ln>
                          <a:noFill/>
                        </a:ln>
                        <a:solidFill>
                          <a:srgbClr val="000000"/>
                        </a:solidFill>
                        <a:effectLst/>
                        <a:latin typeface="Calibri" charset="0"/>
                        <a:ea typeface="Calibri" charset="0"/>
                        <a:cs typeface="Times New Roman" charset="0"/>
                      </a:endParaRPr>
                    </a:p>
                  </a:txBody>
                  <a:tcPr marL="33718" marR="337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4E8"/>
                    </a:solidFill>
                  </a:tcPr>
                </a:tc>
                <a:tc>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0" i="0" u="none" strike="noStrike" cap="none" normalizeH="0" baseline="0" dirty="0">
                          <a:ln>
                            <a:noFill/>
                          </a:ln>
                          <a:solidFill>
                            <a:srgbClr val="000000"/>
                          </a:solidFill>
                          <a:effectLst/>
                          <a:latin typeface="Trebuchet MS" charset="0"/>
                          <a:ea typeface="ＭＳ Ｐゴシック" charset="0"/>
                          <a:cs typeface="Arial" charset="0"/>
                        </a:rPr>
                        <a:t>Einnahme ½ Stunde bis 1 Stunde vor dem Frühstück mit Orangensaft. Wenn in der Früh bereits andere AM nüchtern eingenommen werden müssen, empfiehlt sich die Einnahme vor dem Mittagessen. Bei gastrointestinalen Problemen können Tabletten auch zum Essen eingenommen werden. </a:t>
                      </a:r>
                      <a:r>
                        <a:rPr kumimoji="0" lang="de-AT" sz="1600" b="0" i="0" u="none" strike="noStrike" cap="none" normalizeH="0" baseline="0" dirty="0">
                          <a:ln>
                            <a:noFill/>
                          </a:ln>
                          <a:solidFill>
                            <a:srgbClr val="000000"/>
                          </a:solidFill>
                          <a:effectLst/>
                          <a:latin typeface="Trebuchet MS" charset="0"/>
                          <a:ea typeface="ＭＳ Ｐゴシック" charset="0"/>
                          <a:cs typeface="Arial" charset="0"/>
                        </a:rPr>
                        <a:t>Schwarzer Tee, Kaffee und Milch hemmen die Eisenresorption und sind daher als Einnahmeflüssigkeit nicht geeignet.</a:t>
                      </a:r>
                    </a:p>
                    <a:p>
                      <a:pPr marL="0" marR="0" lvl="0" indent="0" algn="l" defTabSz="457200" rtl="0" eaLnBrk="1" fontAlgn="base" latinLnBrk="0" hangingPunct="1">
                        <a:lnSpc>
                          <a:spcPct val="107000"/>
                        </a:lnSpc>
                        <a:spcBef>
                          <a:spcPct val="0"/>
                        </a:spcBef>
                        <a:spcAft>
                          <a:spcPct val="0"/>
                        </a:spcAft>
                        <a:buClrTx/>
                        <a:buSzTx/>
                        <a:buFontTx/>
                        <a:buNone/>
                        <a:tabLst/>
                      </a:pPr>
                      <a:r>
                        <a:rPr kumimoji="0" lang="de-AT" sz="1600" b="0" i="0" u="none" strike="noStrike" cap="none" normalizeH="0" baseline="0" dirty="0">
                          <a:ln>
                            <a:noFill/>
                          </a:ln>
                          <a:solidFill>
                            <a:srgbClr val="000000"/>
                          </a:solidFill>
                          <a:effectLst/>
                          <a:latin typeface="Trebuchet MS" charset="0"/>
                          <a:ea typeface="ＭＳ Ｐゴシック" charset="0"/>
                          <a:cs typeface="Arial" charset="0"/>
                        </a:rPr>
                        <a:t>Einnahme vor dem Schlafengehen verhindert, dass die Magenbeschwerden wahrgenommen werden und hat sich klinisch sehr bewährt.</a:t>
                      </a:r>
                    </a:p>
                    <a:p>
                      <a:pPr marL="0" marR="0" lvl="0" indent="0" algn="l" defTabSz="457200" rtl="0" eaLnBrk="1" fontAlgn="base" latinLnBrk="0" hangingPunct="1">
                        <a:lnSpc>
                          <a:spcPct val="107000"/>
                        </a:lnSpc>
                        <a:spcBef>
                          <a:spcPct val="0"/>
                        </a:spcBef>
                        <a:spcAft>
                          <a:spcPct val="0"/>
                        </a:spcAft>
                        <a:buClrTx/>
                        <a:buSzTx/>
                        <a:buFontTx/>
                        <a:buNone/>
                        <a:tabLst/>
                      </a:pPr>
                      <a:r>
                        <a:rPr kumimoji="0" lang="de-AT" sz="1600" b="0" i="0" u="none" strike="noStrike" cap="none" normalizeH="0" baseline="0" dirty="0">
                          <a:ln>
                            <a:noFill/>
                          </a:ln>
                          <a:solidFill>
                            <a:srgbClr val="000000"/>
                          </a:solidFill>
                          <a:effectLst/>
                          <a:latin typeface="Trebuchet MS" charset="0"/>
                          <a:ea typeface="ＭＳ Ｐゴシック" charset="0"/>
                          <a:cs typeface="Arial" charset="0"/>
                        </a:rPr>
                        <a:t> </a:t>
                      </a:r>
                      <a:endParaRPr kumimoji="0" lang="de-AT" sz="1600" b="0" i="0" u="none" strike="noStrike" cap="none" normalizeH="0" baseline="0" dirty="0">
                        <a:ln>
                          <a:noFill/>
                        </a:ln>
                        <a:solidFill>
                          <a:srgbClr val="000000"/>
                        </a:solidFill>
                        <a:effectLst/>
                        <a:latin typeface="Calibri" charset="0"/>
                        <a:ea typeface="Calibri" charset="0"/>
                        <a:cs typeface="Times New Roman" charset="0"/>
                      </a:endParaRPr>
                    </a:p>
                  </a:txBody>
                  <a:tcPr marL="33718" marR="3371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4E8"/>
                    </a:solidFill>
                  </a:tcPr>
                </a:tc>
              </a:tr>
            </a:tbl>
          </a:graphicData>
        </a:graphic>
      </p:graphicFrame>
      <p:sp>
        <p:nvSpPr>
          <p:cNvPr id="31772" name="Textfeld 4"/>
          <p:cNvSpPr txBox="1">
            <a:spLocks noChangeArrowheads="1"/>
          </p:cNvSpPr>
          <p:nvPr/>
        </p:nvSpPr>
        <p:spPr bwMode="auto">
          <a:xfrm>
            <a:off x="7235825" y="6677025"/>
            <a:ext cx="1908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DE" sz="900"/>
              <a:t>AKH, 2015</a:t>
            </a:r>
            <a:endParaRPr lang="de-AT" sz="900"/>
          </a:p>
        </p:txBody>
      </p:sp>
    </p:spTree>
    <p:extLst>
      <p:ext uri="{BB962C8B-B14F-4D97-AF65-F5344CB8AC3E}">
        <p14:creationId xmlns:p14="http://schemas.microsoft.com/office/powerpoint/2010/main" val="199632851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3148954113"/>
              </p:ext>
            </p:extLst>
          </p:nvPr>
        </p:nvGraphicFramePr>
        <p:xfrm>
          <a:off x="69850" y="1129647"/>
          <a:ext cx="9074150" cy="4451260"/>
        </p:xfrm>
        <a:graphic>
          <a:graphicData uri="http://schemas.openxmlformats.org/drawingml/2006/table">
            <a:tbl>
              <a:tblPr/>
              <a:tblGrid>
                <a:gridCol w="1872444"/>
                <a:gridCol w="1152273"/>
                <a:gridCol w="6049433"/>
              </a:tblGrid>
              <a:tr h="590301">
                <a:tc>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1" i="0" u="none" strike="noStrike" cap="none" normalizeH="0" baseline="0" dirty="0">
                          <a:ln>
                            <a:noFill/>
                          </a:ln>
                          <a:solidFill>
                            <a:srgbClr val="FFFFFF"/>
                          </a:solidFill>
                          <a:effectLst/>
                          <a:latin typeface="Trebuchet MS" charset="0"/>
                          <a:ea typeface="ＭＳ Ｐゴシック" charset="0"/>
                          <a:cs typeface="Arial" charset="0"/>
                        </a:rPr>
                        <a:t>Arzneimittel</a:t>
                      </a:r>
                      <a:endParaRPr kumimoji="0" lang="de-AT" sz="1600" b="1" i="0" u="none" strike="noStrike" cap="none" normalizeH="0" baseline="0" dirty="0">
                        <a:ln>
                          <a:noFill/>
                        </a:ln>
                        <a:solidFill>
                          <a:srgbClr val="FFFFFF"/>
                        </a:solidFill>
                        <a:effectLst/>
                        <a:latin typeface="Calibri" charset="0"/>
                        <a:ea typeface="Calibri" charset="0"/>
                        <a:cs typeface="Times New Roman" charset="0"/>
                      </a:endParaRPr>
                    </a:p>
                  </a:txBody>
                  <a:tcPr marL="33722" marR="3372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1" i="0" u="none" strike="noStrike" cap="none" normalizeH="0" baseline="0">
                          <a:ln>
                            <a:noFill/>
                          </a:ln>
                          <a:solidFill>
                            <a:srgbClr val="FFFFFF"/>
                          </a:solidFill>
                          <a:effectLst/>
                          <a:latin typeface="Trebuchet MS" charset="0"/>
                          <a:ea typeface="ＭＳ Ｐゴシック" charset="0"/>
                          <a:cs typeface="Arial" charset="0"/>
                        </a:rPr>
                        <a:t>Zeitpunkt</a:t>
                      </a:r>
                      <a:endParaRPr kumimoji="0" lang="de-AT" sz="1600" b="1" i="0" u="none" strike="noStrike" cap="none" normalizeH="0" baseline="0">
                        <a:ln>
                          <a:noFill/>
                        </a:ln>
                        <a:solidFill>
                          <a:srgbClr val="FFFFFF"/>
                        </a:solidFill>
                        <a:effectLst/>
                        <a:latin typeface="Calibri" charset="0"/>
                        <a:ea typeface="Calibri" charset="0"/>
                        <a:cs typeface="Times New Roman" charset="0"/>
                      </a:endParaRPr>
                    </a:p>
                  </a:txBody>
                  <a:tcPr marL="33722" marR="3372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1" i="0" u="none" strike="noStrike" cap="none" normalizeH="0" baseline="0" dirty="0">
                          <a:ln>
                            <a:noFill/>
                          </a:ln>
                          <a:solidFill>
                            <a:srgbClr val="FFFFFF"/>
                          </a:solidFill>
                          <a:effectLst/>
                          <a:latin typeface="Trebuchet MS" charset="0"/>
                          <a:ea typeface="ＭＳ Ｐゴシック" charset="0"/>
                          <a:cs typeface="Arial" charset="0"/>
                        </a:rPr>
                        <a:t>Bestimmungen zur Einnahme</a:t>
                      </a:r>
                      <a:endParaRPr kumimoji="0" lang="de-AT" sz="1600" b="1" i="0" u="none" strike="noStrike" cap="none" normalizeH="0" baseline="0" dirty="0">
                        <a:ln>
                          <a:noFill/>
                        </a:ln>
                        <a:solidFill>
                          <a:srgbClr val="FFFFFF"/>
                        </a:solidFill>
                        <a:effectLst/>
                        <a:latin typeface="Trebuchet MS" charset="0"/>
                        <a:ea typeface="ＭＳ Ｐゴシック" charset="0"/>
                        <a:cs typeface="Arial" charset="0"/>
                      </a:endParaRPr>
                    </a:p>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1" i="0" u="none" strike="noStrike" cap="none" normalizeH="0" baseline="0" dirty="0">
                          <a:ln>
                            <a:noFill/>
                          </a:ln>
                          <a:solidFill>
                            <a:srgbClr val="FFFFFF"/>
                          </a:solidFill>
                          <a:effectLst/>
                          <a:latin typeface="Trebuchet MS" charset="0"/>
                          <a:ea typeface="ＭＳ Ｐゴシック" charset="0"/>
                          <a:cs typeface="Arial" charset="0"/>
                        </a:rPr>
                        <a:t> </a:t>
                      </a:r>
                      <a:endParaRPr kumimoji="0" lang="de-AT" sz="1600" b="1" i="0" u="none" strike="noStrike" cap="none" normalizeH="0" baseline="0" dirty="0">
                        <a:ln>
                          <a:noFill/>
                        </a:ln>
                        <a:solidFill>
                          <a:srgbClr val="FFFFFF"/>
                        </a:solidFill>
                        <a:effectLst/>
                        <a:latin typeface="Calibri" charset="0"/>
                        <a:ea typeface="Calibri" charset="0"/>
                        <a:cs typeface="Times New Roman" charset="0"/>
                      </a:endParaRPr>
                    </a:p>
                  </a:txBody>
                  <a:tcPr marL="33722" marR="3372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906557">
                <a:tc>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1" i="0" u="none" strike="noStrike" cap="none" normalizeH="0" baseline="0" dirty="0" err="1">
                          <a:ln>
                            <a:noFill/>
                          </a:ln>
                          <a:solidFill>
                            <a:srgbClr val="FFFFFF"/>
                          </a:solidFill>
                          <a:effectLst/>
                          <a:latin typeface="Trebuchet MS" charset="0"/>
                          <a:ea typeface="ＭＳ Ｐゴシック" charset="0"/>
                          <a:cs typeface="Arial" charset="0"/>
                        </a:rPr>
                        <a:t>Bisphosphonate</a:t>
                      </a:r>
                      <a:endParaRPr kumimoji="0" lang="de-AT" sz="1600" b="1" i="0" u="none" strike="noStrike" cap="none" normalizeH="0" baseline="0" dirty="0">
                        <a:ln>
                          <a:noFill/>
                        </a:ln>
                        <a:solidFill>
                          <a:srgbClr val="FFFFFF"/>
                        </a:solidFill>
                        <a:effectLst/>
                        <a:latin typeface="Calibri" charset="0"/>
                        <a:ea typeface="Calibri" charset="0"/>
                        <a:cs typeface="Times New Roman" charset="0"/>
                      </a:endParaRPr>
                    </a:p>
                  </a:txBody>
                  <a:tcPr marL="33722" marR="3372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0" i="0" u="none" strike="noStrike" cap="none" normalizeH="0" baseline="0" dirty="0" smtClean="0">
                          <a:ln>
                            <a:noFill/>
                          </a:ln>
                          <a:solidFill>
                            <a:srgbClr val="000000"/>
                          </a:solidFill>
                          <a:effectLst/>
                          <a:latin typeface="Trebuchet MS" charset="0"/>
                          <a:ea typeface="ＭＳ Ｐゴシック" charset="0"/>
                          <a:cs typeface="Arial" charset="0"/>
                        </a:rPr>
                        <a:t>Einmal</a:t>
                      </a:r>
                      <a:endParaRPr kumimoji="0" lang="de-AT" sz="1600" b="0" i="0" u="none" strike="noStrike" cap="none" normalizeH="0" baseline="0" dirty="0" smtClean="0">
                        <a:ln>
                          <a:noFill/>
                        </a:ln>
                        <a:solidFill>
                          <a:srgbClr val="000000"/>
                        </a:solidFill>
                        <a:effectLst/>
                        <a:latin typeface="Calibri" charset="0"/>
                        <a:ea typeface="Calibri" charset="0"/>
                        <a:cs typeface="Times New Roman" charset="0"/>
                      </a:endParaRPr>
                    </a:p>
                    <a:p>
                      <a:pPr marL="0" marR="0" lvl="0" indent="0" algn="l" defTabSz="457200" rtl="0" eaLnBrk="1" fontAlgn="base" latinLnBrk="0" hangingPunct="1">
                        <a:lnSpc>
                          <a:spcPct val="107000"/>
                        </a:lnSpc>
                        <a:spcBef>
                          <a:spcPct val="0"/>
                        </a:spcBef>
                        <a:spcAft>
                          <a:spcPct val="0"/>
                        </a:spcAft>
                        <a:buClrTx/>
                        <a:buSzTx/>
                        <a:buFontTx/>
                        <a:buNone/>
                        <a:tabLst/>
                      </a:pPr>
                      <a:r>
                        <a:rPr kumimoji="0" lang="de-AT" sz="1600" b="0" i="0" u="none" strike="noStrike" cap="none" normalizeH="0" baseline="0" dirty="0" smtClean="0">
                          <a:ln>
                            <a:noFill/>
                          </a:ln>
                          <a:solidFill>
                            <a:srgbClr val="000000"/>
                          </a:solidFill>
                          <a:effectLst/>
                          <a:latin typeface="Calibri" charset="0"/>
                          <a:ea typeface="Calibri" charset="0"/>
                          <a:cs typeface="Times New Roman" charset="0"/>
                        </a:rPr>
                        <a:t>Pro </a:t>
                      </a:r>
                    </a:p>
                    <a:p>
                      <a:pPr marL="0" marR="0" lvl="0" indent="0" algn="l" defTabSz="457200" rtl="0" eaLnBrk="1" fontAlgn="base" latinLnBrk="0" hangingPunct="1">
                        <a:lnSpc>
                          <a:spcPct val="107000"/>
                        </a:lnSpc>
                        <a:spcBef>
                          <a:spcPct val="0"/>
                        </a:spcBef>
                        <a:spcAft>
                          <a:spcPct val="0"/>
                        </a:spcAft>
                        <a:buClrTx/>
                        <a:buSzTx/>
                        <a:buFontTx/>
                        <a:buNone/>
                        <a:tabLst/>
                      </a:pPr>
                      <a:r>
                        <a:rPr kumimoji="0" lang="de-AT" sz="1600" b="0" i="0" u="none" strike="noStrike" cap="none" normalizeH="0" baseline="0" dirty="0" smtClean="0">
                          <a:ln>
                            <a:noFill/>
                          </a:ln>
                          <a:solidFill>
                            <a:srgbClr val="000000"/>
                          </a:solidFill>
                          <a:effectLst/>
                          <a:latin typeface="Calibri" charset="0"/>
                          <a:ea typeface="Calibri" charset="0"/>
                          <a:cs typeface="Times New Roman" charset="0"/>
                        </a:rPr>
                        <a:t>Woche</a:t>
                      </a:r>
                    </a:p>
                  </a:txBody>
                  <a:tcPr marL="33722" marR="3372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tc>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0" i="0" u="none" strike="noStrike" cap="none" normalizeH="0" baseline="0" dirty="0">
                          <a:ln>
                            <a:noFill/>
                          </a:ln>
                          <a:solidFill>
                            <a:srgbClr val="000000"/>
                          </a:solidFill>
                          <a:effectLst/>
                          <a:latin typeface="Trebuchet MS" charset="0"/>
                          <a:ea typeface="ＭＳ Ｐゴシック" charset="0"/>
                          <a:cs typeface="Arial" charset="0"/>
                        </a:rPr>
                        <a:t>Einnahme ½ bis 1 Stunde vor dem Frühstück, danach 30 min aufrecht sitzen bleiben. </a:t>
                      </a:r>
                      <a:endParaRPr kumimoji="0" lang="de-AT" sz="1600" b="0" i="0" u="none" strike="noStrike" cap="none" normalizeH="0" baseline="0" dirty="0">
                        <a:ln>
                          <a:noFill/>
                        </a:ln>
                        <a:solidFill>
                          <a:srgbClr val="000000"/>
                        </a:solidFill>
                        <a:effectLst/>
                        <a:latin typeface="Trebuchet MS" charset="0"/>
                        <a:ea typeface="ＭＳ Ｐゴシック" charset="0"/>
                        <a:cs typeface="Arial" charset="0"/>
                      </a:endParaRPr>
                    </a:p>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0" i="0" u="none" strike="noStrike" cap="none" normalizeH="0" baseline="0" dirty="0">
                          <a:ln>
                            <a:noFill/>
                          </a:ln>
                          <a:solidFill>
                            <a:srgbClr val="000000"/>
                          </a:solidFill>
                          <a:effectLst/>
                          <a:latin typeface="Trebuchet MS" charset="0"/>
                          <a:ea typeface="ＭＳ Ｐゴシック" charset="0"/>
                          <a:cs typeface="Arial" charset="0"/>
                        </a:rPr>
                        <a:t>Achtung bei Calciumgabe im Rahmen einer </a:t>
                      </a:r>
                      <a:r>
                        <a:rPr kumimoji="0" lang="de-DE" sz="1600" b="0" i="0" u="none" strike="noStrike" cap="none" normalizeH="0" baseline="0" dirty="0" err="1">
                          <a:ln>
                            <a:noFill/>
                          </a:ln>
                          <a:solidFill>
                            <a:srgbClr val="000000"/>
                          </a:solidFill>
                          <a:effectLst/>
                          <a:latin typeface="Trebuchet MS" charset="0"/>
                          <a:ea typeface="ＭＳ Ｐゴシック" charset="0"/>
                          <a:cs typeface="Arial" charset="0"/>
                        </a:rPr>
                        <a:t>Osteoporosetherapie</a:t>
                      </a:r>
                      <a:r>
                        <a:rPr kumimoji="0" lang="de-DE" sz="1600" b="0" i="0" u="none" strike="noStrike" cap="none" normalizeH="0" baseline="0" dirty="0">
                          <a:ln>
                            <a:noFill/>
                          </a:ln>
                          <a:solidFill>
                            <a:srgbClr val="000000"/>
                          </a:solidFill>
                          <a:effectLst/>
                          <a:latin typeface="Trebuchet MS" charset="0"/>
                          <a:ea typeface="ＭＳ Ｐゴシック" charset="0"/>
                          <a:cs typeface="Arial" charset="0"/>
                        </a:rPr>
                        <a:t>!!</a:t>
                      </a:r>
                      <a:endParaRPr kumimoji="0" lang="de-AT" sz="1600" b="0" i="0" u="none" strike="noStrike" cap="none" normalizeH="0" baseline="0" dirty="0">
                        <a:ln>
                          <a:noFill/>
                        </a:ln>
                        <a:solidFill>
                          <a:srgbClr val="000000"/>
                        </a:solidFill>
                        <a:effectLst/>
                        <a:latin typeface="Trebuchet MS" charset="0"/>
                        <a:ea typeface="ＭＳ Ｐゴシック" charset="0"/>
                        <a:cs typeface="Arial" charset="0"/>
                      </a:endParaRPr>
                    </a:p>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0" i="0" u="none" strike="noStrike" cap="none" normalizeH="0" baseline="0" dirty="0">
                          <a:ln>
                            <a:noFill/>
                          </a:ln>
                          <a:solidFill>
                            <a:srgbClr val="000000"/>
                          </a:solidFill>
                          <a:effectLst/>
                          <a:latin typeface="Trebuchet MS" charset="0"/>
                          <a:ea typeface="ＭＳ Ｐゴシック" charset="0"/>
                          <a:cs typeface="Arial" charset="0"/>
                        </a:rPr>
                        <a:t> </a:t>
                      </a:r>
                      <a:endParaRPr kumimoji="0" lang="de-AT" sz="1600" b="0" i="0" u="none" strike="noStrike" cap="none" normalizeH="0" baseline="0" dirty="0">
                        <a:ln>
                          <a:noFill/>
                        </a:ln>
                        <a:solidFill>
                          <a:srgbClr val="000000"/>
                        </a:solidFill>
                        <a:effectLst/>
                        <a:latin typeface="Calibri" charset="0"/>
                        <a:ea typeface="Calibri" charset="0"/>
                        <a:cs typeface="Times New Roman" charset="0"/>
                      </a:endParaRPr>
                    </a:p>
                  </a:txBody>
                  <a:tcPr marL="33722" marR="3372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tr>
              <a:tr h="1954402">
                <a:tc>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1" i="0" u="none" strike="noStrike" cap="none" normalizeH="0" baseline="0" dirty="0" err="1" smtClean="0">
                          <a:ln>
                            <a:noFill/>
                          </a:ln>
                          <a:solidFill>
                            <a:srgbClr val="FFFFFF"/>
                          </a:solidFill>
                          <a:effectLst/>
                          <a:latin typeface="Trebuchet MS" charset="0"/>
                          <a:ea typeface="ＭＳ Ｐゴシック" charset="0"/>
                          <a:cs typeface="Arial" charset="0"/>
                        </a:rPr>
                        <a:t>Bisphosphonate</a:t>
                      </a:r>
                      <a:endParaRPr kumimoji="0" lang="de-DE" sz="1600" b="1" i="0" u="none" strike="noStrike" cap="none" normalizeH="0" baseline="0" dirty="0" smtClean="0">
                        <a:ln>
                          <a:noFill/>
                        </a:ln>
                        <a:solidFill>
                          <a:srgbClr val="FFFFFF"/>
                        </a:solidFill>
                        <a:effectLst/>
                        <a:latin typeface="Trebuchet MS" charset="0"/>
                        <a:ea typeface="ＭＳ Ｐゴシック" charset="0"/>
                        <a:cs typeface="Arial" charset="0"/>
                      </a:endParaRPr>
                    </a:p>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1" i="0" u="none" strike="noStrike" cap="none" normalizeH="0" baseline="0" dirty="0" smtClean="0">
                          <a:ln>
                            <a:noFill/>
                          </a:ln>
                          <a:solidFill>
                            <a:srgbClr val="FFFFFF"/>
                          </a:solidFill>
                          <a:effectLst/>
                          <a:latin typeface="Trebuchet MS" charset="0"/>
                          <a:ea typeface="ＭＳ Ｐゴシック" charset="0"/>
                          <a:cs typeface="Arial" charset="0"/>
                        </a:rPr>
                        <a:t>          </a:t>
                      </a:r>
                      <a:r>
                        <a:rPr kumimoji="0" lang="de-DE" sz="1600" b="1" i="0" u="none" strike="noStrike" cap="none" normalizeH="0" baseline="0" dirty="0">
                          <a:ln>
                            <a:noFill/>
                          </a:ln>
                          <a:solidFill>
                            <a:srgbClr val="FFFFFF"/>
                          </a:solidFill>
                          <a:effectLst/>
                          <a:latin typeface="Trebuchet MS" charset="0"/>
                          <a:ea typeface="ＭＳ Ｐゴシック" charset="0"/>
                          <a:cs typeface="Arial" charset="0"/>
                        </a:rPr>
                        <a:t>+ </a:t>
                      </a:r>
                      <a:endParaRPr kumimoji="0" lang="de-DE" sz="1600" b="1" i="0" u="none" strike="noStrike" cap="none" normalizeH="0" baseline="0" dirty="0" smtClean="0">
                        <a:ln>
                          <a:noFill/>
                        </a:ln>
                        <a:solidFill>
                          <a:srgbClr val="FFFFFF"/>
                        </a:solidFill>
                        <a:effectLst/>
                        <a:latin typeface="Trebuchet MS" charset="0"/>
                        <a:ea typeface="ＭＳ Ｐゴシック" charset="0"/>
                        <a:cs typeface="Arial" charset="0"/>
                      </a:endParaRPr>
                    </a:p>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1" i="0" u="none" strike="noStrike" cap="none" normalizeH="0" baseline="0" dirty="0" smtClean="0">
                          <a:ln>
                            <a:noFill/>
                          </a:ln>
                          <a:solidFill>
                            <a:srgbClr val="FFFFFF"/>
                          </a:solidFill>
                          <a:effectLst/>
                          <a:latin typeface="Trebuchet MS" charset="0"/>
                          <a:ea typeface="ＭＳ Ｐゴシック" charset="0"/>
                          <a:cs typeface="Arial" charset="0"/>
                        </a:rPr>
                        <a:t>Schilddrüsen-</a:t>
                      </a:r>
                    </a:p>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1" i="0" u="none" strike="noStrike" cap="none" normalizeH="0" baseline="0" dirty="0" err="1" smtClean="0">
                          <a:ln>
                            <a:noFill/>
                          </a:ln>
                          <a:solidFill>
                            <a:srgbClr val="FFFFFF"/>
                          </a:solidFill>
                          <a:effectLst/>
                          <a:latin typeface="Trebuchet MS" charset="0"/>
                          <a:ea typeface="ＭＳ Ｐゴシック" charset="0"/>
                          <a:cs typeface="Arial" charset="0"/>
                        </a:rPr>
                        <a:t>hormone</a:t>
                      </a:r>
                      <a:r>
                        <a:rPr kumimoji="0" lang="de-DE" sz="1600" b="1" i="0" u="none" strike="noStrike" cap="none" normalizeH="0" baseline="0" dirty="0" smtClean="0">
                          <a:ln>
                            <a:noFill/>
                          </a:ln>
                          <a:solidFill>
                            <a:srgbClr val="FFFFFF"/>
                          </a:solidFill>
                          <a:effectLst/>
                          <a:latin typeface="Trebuchet MS" charset="0"/>
                          <a:ea typeface="ＭＳ Ｐゴシック" charset="0"/>
                          <a:cs typeface="Arial" charset="0"/>
                        </a:rPr>
                        <a:t>       </a:t>
                      </a:r>
                      <a:endParaRPr kumimoji="0" lang="de-AT" sz="1600" b="1" i="0" u="none" strike="noStrike" cap="none" normalizeH="0" baseline="0" dirty="0">
                        <a:ln>
                          <a:noFill/>
                        </a:ln>
                        <a:solidFill>
                          <a:srgbClr val="FFFFFF"/>
                        </a:solidFill>
                        <a:effectLst/>
                        <a:latin typeface="Trebuchet MS" charset="0"/>
                        <a:ea typeface="ＭＳ Ｐゴシック" charset="0"/>
                        <a:cs typeface="Arial" charset="0"/>
                      </a:endParaRPr>
                    </a:p>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1" i="0" u="none" strike="noStrike" cap="none" normalizeH="0" baseline="0" dirty="0">
                          <a:ln>
                            <a:noFill/>
                          </a:ln>
                          <a:solidFill>
                            <a:srgbClr val="FFFFFF"/>
                          </a:solidFill>
                          <a:effectLst/>
                          <a:latin typeface="Trebuchet MS" charset="0"/>
                          <a:ea typeface="ＭＳ Ｐゴシック" charset="0"/>
                          <a:cs typeface="Arial" charset="0"/>
                        </a:rPr>
                        <a:t> </a:t>
                      </a:r>
                      <a:endParaRPr kumimoji="0" lang="de-AT" sz="1600" b="1" i="0" u="none" strike="noStrike" cap="none" normalizeH="0" baseline="0" dirty="0">
                        <a:ln>
                          <a:noFill/>
                        </a:ln>
                        <a:solidFill>
                          <a:srgbClr val="FFFFFF"/>
                        </a:solidFill>
                        <a:effectLst/>
                        <a:latin typeface="Calibri" charset="0"/>
                        <a:ea typeface="Calibri" charset="0"/>
                        <a:cs typeface="Times New Roman" charset="0"/>
                      </a:endParaRPr>
                    </a:p>
                  </a:txBody>
                  <a:tcPr marL="33722" marR="3372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0" i="0" u="none" strike="noStrike" cap="none" normalizeH="0" baseline="0" dirty="0">
                          <a:ln>
                            <a:noFill/>
                          </a:ln>
                          <a:solidFill>
                            <a:srgbClr val="000000"/>
                          </a:solidFill>
                          <a:effectLst/>
                          <a:latin typeface="Trebuchet MS" charset="0"/>
                          <a:ea typeface="ＭＳ Ｐゴシック" charset="0"/>
                          <a:cs typeface="Arial" charset="0"/>
                        </a:rPr>
                        <a:t> </a:t>
                      </a:r>
                      <a:endParaRPr kumimoji="0" lang="de-AT" sz="1600" b="0" i="0" u="none" strike="noStrike" cap="none" normalizeH="0" baseline="0" dirty="0">
                        <a:ln>
                          <a:noFill/>
                        </a:ln>
                        <a:solidFill>
                          <a:srgbClr val="000000"/>
                        </a:solidFill>
                        <a:effectLst/>
                        <a:latin typeface="Calibri" charset="0"/>
                        <a:ea typeface="Calibri" charset="0"/>
                        <a:cs typeface="Times New Roman" charset="0"/>
                      </a:endParaRPr>
                    </a:p>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0" i="0" u="none" strike="noStrike" cap="none" normalizeH="0" baseline="0" dirty="0">
                          <a:ln>
                            <a:noFill/>
                          </a:ln>
                          <a:solidFill>
                            <a:srgbClr val="000000"/>
                          </a:solidFill>
                          <a:effectLst/>
                          <a:latin typeface="Trebuchet MS" charset="0"/>
                          <a:ea typeface="ＭＳ Ｐゴシック" charset="0"/>
                          <a:cs typeface="Arial" charset="0"/>
                        </a:rPr>
                        <a:t> </a:t>
                      </a:r>
                      <a:endParaRPr kumimoji="0" lang="de-AT" sz="1600" b="0" i="0" u="none" strike="noStrike" cap="none" normalizeH="0" baseline="0" dirty="0">
                        <a:ln>
                          <a:noFill/>
                        </a:ln>
                        <a:solidFill>
                          <a:srgbClr val="000000"/>
                        </a:solidFill>
                        <a:effectLst/>
                        <a:latin typeface="Calibri" charset="0"/>
                        <a:ea typeface="Calibri" charset="0"/>
                        <a:cs typeface="Times New Roman" charset="0"/>
                      </a:endParaRPr>
                    </a:p>
                  </a:txBody>
                  <a:tcPr marL="33722" marR="3372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4E8"/>
                    </a:solidFill>
                  </a:tcPr>
                </a:tc>
                <a:tc>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0" i="0" u="none" strike="noStrike" cap="none" normalizeH="0" baseline="0" dirty="0">
                          <a:ln>
                            <a:noFill/>
                          </a:ln>
                          <a:solidFill>
                            <a:srgbClr val="000000"/>
                          </a:solidFill>
                          <a:effectLst/>
                          <a:latin typeface="Trebuchet MS" charset="0"/>
                          <a:ea typeface="ＭＳ Ｐゴシック" charset="0"/>
                          <a:cs typeface="Arial" charset="0"/>
                        </a:rPr>
                        <a:t>Da Schilddrüsenhormone längerfristig auf einen bestimmten Spiegel eingestellt werden, ist es möglich am Tag der Einnahme der </a:t>
                      </a:r>
                      <a:r>
                        <a:rPr kumimoji="0" lang="de-DE" sz="1600" b="0" i="0" u="none" strike="noStrike" cap="none" normalizeH="0" baseline="0" dirty="0" err="1">
                          <a:ln>
                            <a:noFill/>
                          </a:ln>
                          <a:solidFill>
                            <a:srgbClr val="000000"/>
                          </a:solidFill>
                          <a:effectLst/>
                          <a:latin typeface="Trebuchet MS" charset="0"/>
                          <a:ea typeface="ＭＳ Ｐゴシック" charset="0"/>
                          <a:cs typeface="Arial" charset="0"/>
                        </a:rPr>
                        <a:t>Bisphosphonate</a:t>
                      </a:r>
                      <a:r>
                        <a:rPr kumimoji="0" lang="de-DE" sz="1600" b="0" i="0" u="none" strike="noStrike" cap="none" normalizeH="0" baseline="0" dirty="0">
                          <a:ln>
                            <a:noFill/>
                          </a:ln>
                          <a:solidFill>
                            <a:srgbClr val="000000"/>
                          </a:solidFill>
                          <a:effectLst/>
                          <a:latin typeface="Trebuchet MS" charset="0"/>
                          <a:ea typeface="ＭＳ Ｐゴシック" charset="0"/>
                          <a:cs typeface="Arial" charset="0"/>
                        </a:rPr>
                        <a:t> die Schilddrüsenhormone auszulassen und die Dosierung entsprechend anzupassen. </a:t>
                      </a:r>
                      <a:endParaRPr kumimoji="0" lang="de-AT" sz="1600" b="0" i="0" u="none" strike="noStrike" cap="none" normalizeH="0" baseline="0" dirty="0">
                        <a:ln>
                          <a:noFill/>
                        </a:ln>
                        <a:solidFill>
                          <a:srgbClr val="000000"/>
                        </a:solidFill>
                        <a:effectLst/>
                        <a:latin typeface="Trebuchet MS" charset="0"/>
                        <a:ea typeface="ＭＳ Ｐゴシック" charset="0"/>
                        <a:cs typeface="Arial" charset="0"/>
                      </a:endParaRPr>
                    </a:p>
                    <a:p>
                      <a:pPr marL="0" marR="0" lvl="0" indent="0" algn="l" defTabSz="457200" rtl="0" eaLnBrk="1" fontAlgn="base" latinLnBrk="0" hangingPunct="1">
                        <a:lnSpc>
                          <a:spcPct val="107000"/>
                        </a:lnSpc>
                        <a:spcBef>
                          <a:spcPct val="0"/>
                        </a:spcBef>
                        <a:spcAft>
                          <a:spcPct val="0"/>
                        </a:spcAft>
                        <a:buClrTx/>
                        <a:buSzTx/>
                        <a:buFontTx/>
                        <a:buNone/>
                        <a:tabLst/>
                      </a:pPr>
                      <a:r>
                        <a:rPr kumimoji="0" lang="de-DE" sz="1600" b="0" i="0" u="none" strike="noStrike" cap="none" normalizeH="0" baseline="0" dirty="0">
                          <a:ln>
                            <a:noFill/>
                          </a:ln>
                          <a:solidFill>
                            <a:srgbClr val="000000"/>
                          </a:solidFill>
                          <a:effectLst/>
                          <a:latin typeface="Trebuchet MS" charset="0"/>
                          <a:ea typeface="ＭＳ Ｐゴシック" charset="0"/>
                          <a:cs typeface="Arial" charset="0"/>
                        </a:rPr>
                        <a:t> </a:t>
                      </a:r>
                      <a:endParaRPr kumimoji="0" lang="de-AT" sz="1600" b="0" i="0" u="none" strike="noStrike" cap="none" normalizeH="0" baseline="0" dirty="0">
                        <a:ln>
                          <a:noFill/>
                        </a:ln>
                        <a:solidFill>
                          <a:srgbClr val="000000"/>
                        </a:solidFill>
                        <a:effectLst/>
                        <a:latin typeface="Calibri" charset="0"/>
                        <a:ea typeface="Calibri" charset="0"/>
                        <a:cs typeface="Times New Roman" charset="0"/>
                      </a:endParaRPr>
                    </a:p>
                  </a:txBody>
                  <a:tcPr marL="33722" marR="3372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4E8"/>
                    </a:solidFill>
                  </a:tcPr>
                </a:tc>
              </a:tr>
            </a:tbl>
          </a:graphicData>
        </a:graphic>
      </p:graphicFrame>
    </p:spTree>
    <p:extLst>
      <p:ext uri="{BB962C8B-B14F-4D97-AF65-F5344CB8AC3E}">
        <p14:creationId xmlns:p14="http://schemas.microsoft.com/office/powerpoint/2010/main" val="1229990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Einnahmezeitpunkte</a:t>
            </a:r>
            <a:br>
              <a:rPr lang="de-AT" dirty="0" smtClean="0"/>
            </a:br>
            <a:endParaRPr lang="de-AT" dirty="0"/>
          </a:p>
        </p:txBody>
      </p:sp>
      <p:sp>
        <p:nvSpPr>
          <p:cNvPr id="5" name="Inhaltsplatzhalter 5"/>
          <p:cNvSpPr txBox="1">
            <a:spLocks/>
          </p:cNvSpPr>
          <p:nvPr/>
        </p:nvSpPr>
        <p:spPr>
          <a:xfrm>
            <a:off x="872069" y="1778000"/>
            <a:ext cx="7408333" cy="4348167"/>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de-AT" sz="2400" dirty="0" smtClean="0">
                <a:solidFill>
                  <a:schemeClr val="tx1"/>
                </a:solidFill>
              </a:rPr>
              <a:t>1) </a:t>
            </a:r>
            <a:r>
              <a:rPr lang="de-AT" sz="2400" b="1" dirty="0" smtClean="0">
                <a:solidFill>
                  <a:schemeClr val="tx1"/>
                </a:solidFill>
              </a:rPr>
              <a:t>L</a:t>
            </a:r>
            <a:r>
              <a:rPr lang="de-AT" sz="2400" b="1" dirty="0">
                <a:solidFill>
                  <a:schemeClr val="tx1"/>
                </a:solidFill>
              </a:rPr>
              <a:t>-Thyroxin		100mcg	1-0-</a:t>
            </a:r>
            <a:r>
              <a:rPr lang="de-AT" sz="2400" b="1" dirty="0" smtClean="0">
                <a:solidFill>
                  <a:schemeClr val="tx1"/>
                </a:solidFill>
              </a:rPr>
              <a:t>0 </a:t>
            </a:r>
            <a:br>
              <a:rPr lang="de-AT" sz="2400" b="1" dirty="0" smtClean="0">
                <a:solidFill>
                  <a:schemeClr val="tx1"/>
                </a:solidFill>
              </a:rPr>
            </a:br>
            <a:r>
              <a:rPr lang="de-AT" sz="2400" dirty="0" smtClean="0">
                <a:solidFill>
                  <a:schemeClr val="tx1"/>
                </a:solidFill>
              </a:rPr>
              <a:t>-&gt; nüchtern, mind. 1/2 Stunde vor dem Frühstück („am </a:t>
            </a:r>
            <a:r>
              <a:rPr lang="de-AT" sz="2400" dirty="0" err="1" smtClean="0">
                <a:solidFill>
                  <a:schemeClr val="tx1"/>
                </a:solidFill>
              </a:rPr>
              <a:t>Nachtkasterl</a:t>
            </a:r>
            <a:r>
              <a:rPr lang="de-AT" sz="2400" dirty="0" smtClean="0">
                <a:solidFill>
                  <a:schemeClr val="tx1"/>
                </a:solidFill>
              </a:rPr>
              <a:t>“)</a:t>
            </a:r>
            <a:endParaRPr lang="de-AT" sz="2400" dirty="0">
              <a:solidFill>
                <a:schemeClr val="tx1"/>
              </a:solidFill>
            </a:endParaRPr>
          </a:p>
          <a:p>
            <a:pPr marL="0" indent="0">
              <a:buFont typeface="Wingdings 3" charset="2"/>
              <a:buNone/>
            </a:pPr>
            <a:r>
              <a:rPr lang="de-AT" sz="2400" dirty="0" smtClean="0"/>
              <a:t>2) </a:t>
            </a:r>
            <a:r>
              <a:rPr lang="de-AT" sz="2400" b="1" dirty="0" err="1" smtClean="0"/>
              <a:t>Pantoprazol</a:t>
            </a:r>
            <a:r>
              <a:rPr lang="de-AT" sz="2400" b="1" dirty="0" smtClean="0"/>
              <a:t>	20 mg		1-0-0 </a:t>
            </a:r>
            <a:br>
              <a:rPr lang="de-AT" sz="2400" b="1" dirty="0" smtClean="0"/>
            </a:br>
            <a:r>
              <a:rPr lang="de-AT" sz="2400" dirty="0" smtClean="0"/>
              <a:t>-&gt; Einnahme aus Compliance Gründen auch zum Frühstück möglich</a:t>
            </a:r>
          </a:p>
          <a:p>
            <a:pPr marL="0" indent="0">
              <a:buNone/>
            </a:pPr>
            <a:r>
              <a:rPr lang="de-AT" sz="2400" dirty="0" smtClean="0">
                <a:solidFill>
                  <a:schemeClr val="tx1"/>
                </a:solidFill>
              </a:rPr>
              <a:t>3) </a:t>
            </a:r>
            <a:r>
              <a:rPr lang="de-AT" sz="2400" b="1" dirty="0" smtClean="0">
                <a:solidFill>
                  <a:schemeClr val="tx1"/>
                </a:solidFill>
              </a:rPr>
              <a:t>Ferro </a:t>
            </a:r>
            <a:r>
              <a:rPr lang="de-AT" sz="2400" b="1" dirty="0" err="1" smtClean="0">
                <a:solidFill>
                  <a:schemeClr val="tx1"/>
                </a:solidFill>
              </a:rPr>
              <a:t>Gradumet</a:t>
            </a:r>
            <a:r>
              <a:rPr lang="de-AT" sz="2400" b="1" dirty="0" smtClean="0">
                <a:solidFill>
                  <a:schemeClr val="tx1"/>
                </a:solidFill>
              </a:rPr>
              <a:t>			0-1-0 </a:t>
            </a:r>
            <a:br>
              <a:rPr lang="de-AT" sz="2400" b="1" dirty="0" smtClean="0">
                <a:solidFill>
                  <a:schemeClr val="tx1"/>
                </a:solidFill>
              </a:rPr>
            </a:br>
            <a:r>
              <a:rPr lang="de-AT" sz="2400" dirty="0" smtClean="0">
                <a:solidFill>
                  <a:schemeClr val="tx1"/>
                </a:solidFill>
              </a:rPr>
              <a:t>-&gt; Verschieben auf </a:t>
            </a:r>
            <a:r>
              <a:rPr lang="de-AT" sz="2400" dirty="0">
                <a:solidFill>
                  <a:schemeClr val="tx1"/>
                </a:solidFill>
              </a:rPr>
              <a:t>1/2 Stunde </a:t>
            </a:r>
            <a:r>
              <a:rPr lang="de-AT" sz="2400" dirty="0" smtClean="0">
                <a:solidFill>
                  <a:schemeClr val="tx1"/>
                </a:solidFill>
              </a:rPr>
              <a:t>vor dem Mittagessen möglich</a:t>
            </a:r>
          </a:p>
          <a:p>
            <a:pPr marL="0" indent="0">
              <a:buFont typeface="Wingdings 3" charset="2"/>
              <a:buNone/>
            </a:pPr>
            <a:r>
              <a:rPr lang="de-AT" sz="2400" dirty="0" smtClean="0">
                <a:solidFill>
                  <a:schemeClr val="tx1"/>
                </a:solidFill>
              </a:rPr>
              <a:t>4) </a:t>
            </a:r>
            <a:r>
              <a:rPr lang="de-AT" sz="2400" b="1" dirty="0" err="1" smtClean="0">
                <a:solidFill>
                  <a:schemeClr val="tx1"/>
                </a:solidFill>
              </a:rPr>
              <a:t>Alendronsäure</a:t>
            </a:r>
            <a:r>
              <a:rPr lang="de-AT" sz="2400" b="1" dirty="0" smtClean="0">
                <a:solidFill>
                  <a:schemeClr val="tx1"/>
                </a:solidFill>
              </a:rPr>
              <a:t>	10mg	1-0-0 Einnahme </a:t>
            </a:r>
            <a:br>
              <a:rPr lang="de-AT" sz="2400" b="1" dirty="0" smtClean="0">
                <a:solidFill>
                  <a:schemeClr val="tx1"/>
                </a:solidFill>
              </a:rPr>
            </a:br>
            <a:r>
              <a:rPr lang="de-AT" sz="2400" dirty="0" smtClean="0">
                <a:solidFill>
                  <a:schemeClr val="tx1"/>
                </a:solidFill>
              </a:rPr>
              <a:t>-&gt; 1xwöchentlich (ev. an diesem Tag auf L-Thyroxin verzichten, Spiegelkontrolle), Alternative: </a:t>
            </a:r>
            <a:r>
              <a:rPr lang="de-AT" sz="2400" dirty="0" err="1" smtClean="0">
                <a:solidFill>
                  <a:schemeClr val="tx1"/>
                </a:solidFill>
              </a:rPr>
              <a:t>Bonviva</a:t>
            </a:r>
            <a:endParaRPr lang="de-AT" sz="2400" dirty="0" smtClean="0">
              <a:solidFill>
                <a:schemeClr val="tx1"/>
              </a:solidFill>
            </a:endParaRPr>
          </a:p>
          <a:p>
            <a:pPr marL="0" indent="0">
              <a:buFont typeface="Wingdings 3" charset="2"/>
              <a:buNone/>
            </a:pPr>
            <a:endParaRPr lang="de-AT" sz="2400" dirty="0"/>
          </a:p>
          <a:p>
            <a:pPr marL="0" indent="0">
              <a:buFont typeface="Wingdings 3" charset="2"/>
              <a:buNone/>
            </a:pPr>
            <a:endParaRPr lang="de-AT" dirty="0" smtClean="0"/>
          </a:p>
          <a:p>
            <a:pPr marL="0" indent="0">
              <a:buFont typeface="Wingdings 3" charset="2"/>
              <a:buNone/>
            </a:pPr>
            <a:endParaRPr lang="de-AT" dirty="0" smtClean="0"/>
          </a:p>
          <a:p>
            <a:pPr marL="0" indent="0">
              <a:buFont typeface="Wingdings 3" charset="2"/>
              <a:buNone/>
            </a:pPr>
            <a:endParaRPr lang="de-AT" dirty="0"/>
          </a:p>
        </p:txBody>
      </p:sp>
    </p:spTree>
    <p:extLst>
      <p:ext uri="{BB962C8B-B14F-4D97-AF65-F5344CB8AC3E}">
        <p14:creationId xmlns:p14="http://schemas.microsoft.com/office/powerpoint/2010/main" val="64906112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4</a:t>
            </a:r>
            <a:r>
              <a:rPr lang="de-DE" dirty="0" smtClean="0"/>
              <a:t>) Wie geht‘s der Niere?</a:t>
            </a:r>
            <a:endParaRPr lang="de-AT"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509" y="1745535"/>
            <a:ext cx="4778530" cy="4700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853206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Inhaltsplatzhalter 2"/>
          <p:cNvSpPr>
            <a:spLocks noGrp="1"/>
          </p:cNvSpPr>
          <p:nvPr>
            <p:ph idx="1"/>
          </p:nvPr>
        </p:nvSpPr>
        <p:spPr>
          <a:xfrm>
            <a:off x="609602" y="2160588"/>
            <a:ext cx="6348413" cy="4221162"/>
          </a:xfrm>
        </p:spPr>
        <p:txBody>
          <a:bodyPr/>
          <a:lstStyle/>
          <a:p>
            <a:pPr>
              <a:lnSpc>
                <a:spcPct val="120000"/>
              </a:lnSpc>
            </a:pPr>
            <a:r>
              <a:rPr lang="de-DE" altLang="de-DE" sz="2000" dirty="0" smtClean="0">
                <a:ea typeface="ＭＳ Ｐゴシック" pitchFamily="34" charset="-128"/>
              </a:rPr>
              <a:t>Blutvolumens    (Plasmaproteingehalt)</a:t>
            </a:r>
          </a:p>
          <a:p>
            <a:pPr>
              <a:lnSpc>
                <a:spcPct val="120000"/>
              </a:lnSpc>
            </a:pPr>
            <a:r>
              <a:rPr lang="de-DE" altLang="de-DE" sz="2000" dirty="0" smtClean="0">
                <a:ea typeface="ＭＳ Ｐゴシック" pitchFamily="34" charset="-128"/>
              </a:rPr>
              <a:t>Wassergehalt   /Fettgehalt</a:t>
            </a:r>
          </a:p>
          <a:p>
            <a:pPr>
              <a:lnSpc>
                <a:spcPct val="120000"/>
              </a:lnSpc>
            </a:pPr>
            <a:r>
              <a:rPr lang="de-DE" altLang="de-DE" sz="2000" dirty="0" smtClean="0">
                <a:ea typeface="ＭＳ Ｐゴシック" pitchFamily="34" charset="-128"/>
              </a:rPr>
              <a:t>Leberdurchblutung</a:t>
            </a:r>
          </a:p>
          <a:p>
            <a:pPr>
              <a:lnSpc>
                <a:spcPct val="120000"/>
              </a:lnSpc>
            </a:pPr>
            <a:r>
              <a:rPr lang="de-DE" altLang="de-DE" sz="2000" dirty="0" smtClean="0">
                <a:ea typeface="ＭＳ Ｐゴシック" pitchFamily="34" charset="-128"/>
              </a:rPr>
              <a:t>HZV, GFR, tubuläre Funktion</a:t>
            </a:r>
          </a:p>
          <a:p>
            <a:pPr>
              <a:lnSpc>
                <a:spcPct val="120000"/>
              </a:lnSpc>
            </a:pPr>
            <a:r>
              <a:rPr lang="de-DE" altLang="de-DE" sz="2000" dirty="0" smtClean="0">
                <a:ea typeface="ＭＳ Ｐゴシック" pitchFamily="34" charset="-128"/>
              </a:rPr>
              <a:t>Veränderungen im ZNS System </a:t>
            </a:r>
            <a:br>
              <a:rPr lang="de-DE" altLang="de-DE" sz="2000" dirty="0" smtClean="0">
                <a:ea typeface="ＭＳ Ｐゴシック" pitchFamily="34" charset="-128"/>
              </a:rPr>
            </a:br>
            <a:r>
              <a:rPr lang="de-DE" altLang="de-DE" sz="1600" dirty="0" smtClean="0">
                <a:ea typeface="ＭＳ Ｐゴシック" pitchFamily="34" charset="-128"/>
              </a:rPr>
              <a:t>(Abnahme der Neuronen, Rezeptoren, Transmitter, </a:t>
            </a:r>
            <a:br>
              <a:rPr lang="de-DE" altLang="de-DE" sz="1600" dirty="0" smtClean="0">
                <a:ea typeface="ＭＳ Ｐゴシック" pitchFamily="34" charset="-128"/>
              </a:rPr>
            </a:br>
            <a:r>
              <a:rPr lang="de-DE" altLang="de-DE" sz="1600" dirty="0" smtClean="0">
                <a:ea typeface="ＭＳ Ｐゴシック" pitchFamily="34" charset="-128"/>
              </a:rPr>
              <a:t>erhöhte Sensibilität der </a:t>
            </a:r>
            <a:r>
              <a:rPr lang="de-DE" altLang="de-DE" sz="1600" dirty="0" err="1" smtClean="0">
                <a:ea typeface="ＭＳ Ｐゴシック" pitchFamily="34" charset="-128"/>
              </a:rPr>
              <a:t>Opioidrezeptoren</a:t>
            </a:r>
            <a:r>
              <a:rPr lang="de-DE" altLang="de-DE" sz="1600" dirty="0" smtClean="0">
                <a:ea typeface="ＭＳ Ｐゴシック" pitchFamily="34" charset="-128"/>
              </a:rPr>
              <a:t>) </a:t>
            </a:r>
          </a:p>
          <a:p>
            <a:pPr>
              <a:lnSpc>
                <a:spcPct val="120000"/>
              </a:lnSpc>
            </a:pPr>
            <a:r>
              <a:rPr lang="de-DE" altLang="de-DE" sz="2000" dirty="0" smtClean="0">
                <a:ea typeface="ＭＳ Ｐゴシック" pitchFamily="34" charset="-128"/>
              </a:rPr>
              <a:t>Max. koronarer Blutfluss um 65% vermindert </a:t>
            </a:r>
            <a:r>
              <a:rPr lang="de-DE" altLang="de-DE" sz="2000" dirty="0" smtClean="0">
                <a:latin typeface="Wingdings" pitchFamily="2" charset="2"/>
                <a:ea typeface="ＭＳ Ｐゴシック" pitchFamily="34" charset="-128"/>
              </a:rPr>
              <a:t> </a:t>
            </a:r>
            <a:r>
              <a:rPr lang="de-DE" altLang="de-DE" sz="2000" dirty="0" smtClean="0">
                <a:ea typeface="ＭＳ Ｐゴシック" pitchFamily="34" charset="-128"/>
              </a:rPr>
              <a:t>Vitalkapazität (FEV1, FVC) </a:t>
            </a:r>
          </a:p>
          <a:p>
            <a:pPr>
              <a:buFont typeface="Wingdings 3" pitchFamily="18" charset="2"/>
              <a:buNone/>
            </a:pPr>
            <a:endParaRPr lang="de-DE" altLang="de-DE" dirty="0" smtClean="0">
              <a:ea typeface="ＭＳ Ｐゴシック" pitchFamily="34" charset="-128"/>
            </a:endParaRPr>
          </a:p>
        </p:txBody>
      </p:sp>
      <p:sp>
        <p:nvSpPr>
          <p:cNvPr id="4" name="Pfeil nach unten 3"/>
          <p:cNvSpPr>
            <a:spLocks noChangeArrowheads="1"/>
          </p:cNvSpPr>
          <p:nvPr/>
        </p:nvSpPr>
        <p:spPr bwMode="auto">
          <a:xfrm>
            <a:off x="5113453" y="2220913"/>
            <a:ext cx="215900" cy="404812"/>
          </a:xfrm>
          <a:prstGeom prst="downArrow">
            <a:avLst>
              <a:gd name="adj1" fmla="val 50000"/>
              <a:gd name="adj2" fmla="val 50000"/>
            </a:avLst>
          </a:prstGeom>
          <a:gradFill rotWithShape="1">
            <a:gsLst>
              <a:gs pos="0">
                <a:srgbClr val="97C544"/>
              </a:gs>
              <a:gs pos="78000">
                <a:srgbClr val="84B122"/>
              </a:gs>
              <a:gs pos="100000">
                <a:srgbClr val="84B122"/>
              </a:gs>
            </a:gsLst>
            <a:lin ang="5400000"/>
          </a:gradFill>
          <a:ln w="12700" cap="rnd">
            <a:solidFill>
              <a:schemeClr val="accent1"/>
            </a:solidFill>
            <a:miter lim="800000"/>
            <a:headEnd/>
            <a:tailEnd/>
          </a:ln>
          <a:effectLst>
            <a:outerShdw blurRad="38100" dist="25400" dir="5400000" rotWithShape="0">
              <a:srgbClr val="808080">
                <a:alpha val="34999"/>
              </a:srgbClr>
            </a:outerShdw>
          </a:effectLst>
        </p:spPr>
        <p:txBody>
          <a:bodyPr anchor="ctr"/>
          <a:lstStyle/>
          <a:p>
            <a:pPr algn="ctr">
              <a:defRPr/>
            </a:pPr>
            <a:endParaRPr lang="de-DE">
              <a:solidFill>
                <a:schemeClr val="lt1"/>
              </a:solidFill>
              <a:latin typeface="+mn-lt"/>
              <a:ea typeface="+mn-ea"/>
            </a:endParaRPr>
          </a:p>
        </p:txBody>
      </p:sp>
      <p:sp>
        <p:nvSpPr>
          <p:cNvPr id="5" name="Pfeil nach unten 4"/>
          <p:cNvSpPr>
            <a:spLocks noChangeArrowheads="1"/>
          </p:cNvSpPr>
          <p:nvPr/>
        </p:nvSpPr>
        <p:spPr bwMode="auto">
          <a:xfrm>
            <a:off x="3060701" y="3252788"/>
            <a:ext cx="215900" cy="403225"/>
          </a:xfrm>
          <a:prstGeom prst="downArrow">
            <a:avLst>
              <a:gd name="adj1" fmla="val 50000"/>
              <a:gd name="adj2" fmla="val 50003"/>
            </a:avLst>
          </a:prstGeom>
          <a:gradFill rotWithShape="1">
            <a:gsLst>
              <a:gs pos="0">
                <a:srgbClr val="97C544"/>
              </a:gs>
              <a:gs pos="78000">
                <a:srgbClr val="84B122"/>
              </a:gs>
              <a:gs pos="100000">
                <a:srgbClr val="84B122"/>
              </a:gs>
            </a:gsLst>
            <a:lin ang="5400000"/>
          </a:gradFill>
          <a:ln w="12700" cap="rnd">
            <a:solidFill>
              <a:schemeClr val="accent1"/>
            </a:solidFill>
            <a:miter lim="800000"/>
            <a:headEnd/>
            <a:tailEnd/>
          </a:ln>
          <a:effectLst>
            <a:outerShdw blurRad="38100" dist="25400" dir="5400000" rotWithShape="0">
              <a:srgbClr val="808080">
                <a:alpha val="34999"/>
              </a:srgbClr>
            </a:outerShdw>
          </a:effectLst>
        </p:spPr>
        <p:txBody>
          <a:bodyPr anchor="ctr"/>
          <a:lstStyle/>
          <a:p>
            <a:pPr algn="ctr">
              <a:defRPr/>
            </a:pPr>
            <a:endParaRPr lang="de-DE">
              <a:solidFill>
                <a:schemeClr val="lt1"/>
              </a:solidFill>
              <a:latin typeface="+mn-lt"/>
              <a:ea typeface="+mn-ea"/>
            </a:endParaRPr>
          </a:p>
        </p:txBody>
      </p:sp>
      <p:sp>
        <p:nvSpPr>
          <p:cNvPr id="6" name="Pfeil nach unten 5"/>
          <p:cNvSpPr>
            <a:spLocks noChangeArrowheads="1"/>
          </p:cNvSpPr>
          <p:nvPr/>
        </p:nvSpPr>
        <p:spPr bwMode="auto">
          <a:xfrm>
            <a:off x="2456329" y="2711454"/>
            <a:ext cx="215900" cy="403225"/>
          </a:xfrm>
          <a:prstGeom prst="downArrow">
            <a:avLst>
              <a:gd name="adj1" fmla="val 50000"/>
              <a:gd name="adj2" fmla="val 50003"/>
            </a:avLst>
          </a:prstGeom>
          <a:gradFill rotWithShape="1">
            <a:gsLst>
              <a:gs pos="0">
                <a:srgbClr val="97C544"/>
              </a:gs>
              <a:gs pos="78000">
                <a:srgbClr val="84B122"/>
              </a:gs>
              <a:gs pos="100000">
                <a:srgbClr val="84B122"/>
              </a:gs>
            </a:gsLst>
            <a:lin ang="5400000"/>
          </a:gradFill>
          <a:ln w="12700" cap="rnd">
            <a:solidFill>
              <a:schemeClr val="accent1"/>
            </a:solidFill>
            <a:miter lim="800000"/>
            <a:headEnd/>
            <a:tailEnd/>
          </a:ln>
          <a:effectLst>
            <a:outerShdw blurRad="38100" dist="25400" dir="5400000" rotWithShape="0">
              <a:srgbClr val="808080">
                <a:alpha val="34999"/>
              </a:srgbClr>
            </a:outerShdw>
          </a:effectLst>
        </p:spPr>
        <p:txBody>
          <a:bodyPr anchor="ctr"/>
          <a:lstStyle/>
          <a:p>
            <a:pPr algn="ctr">
              <a:defRPr/>
            </a:pPr>
            <a:endParaRPr lang="de-DE">
              <a:solidFill>
                <a:schemeClr val="lt1"/>
              </a:solidFill>
              <a:latin typeface="+mn-lt"/>
              <a:ea typeface="+mn-ea"/>
            </a:endParaRPr>
          </a:p>
        </p:txBody>
      </p:sp>
      <p:sp>
        <p:nvSpPr>
          <p:cNvPr id="8" name="Pfeil nach unten 7"/>
          <p:cNvSpPr>
            <a:spLocks noChangeArrowheads="1"/>
          </p:cNvSpPr>
          <p:nvPr/>
        </p:nvSpPr>
        <p:spPr bwMode="auto">
          <a:xfrm>
            <a:off x="4053955" y="3656013"/>
            <a:ext cx="217487" cy="404812"/>
          </a:xfrm>
          <a:prstGeom prst="downArrow">
            <a:avLst>
              <a:gd name="adj1" fmla="val 50000"/>
              <a:gd name="adj2" fmla="val 49997"/>
            </a:avLst>
          </a:prstGeom>
          <a:gradFill rotWithShape="1">
            <a:gsLst>
              <a:gs pos="0">
                <a:srgbClr val="97C544"/>
              </a:gs>
              <a:gs pos="78000">
                <a:srgbClr val="84B122"/>
              </a:gs>
              <a:gs pos="100000">
                <a:srgbClr val="84B122"/>
              </a:gs>
            </a:gsLst>
            <a:lin ang="5400000"/>
          </a:gradFill>
          <a:ln w="12700" cap="rnd">
            <a:solidFill>
              <a:schemeClr val="accent1"/>
            </a:solidFill>
            <a:miter lim="800000"/>
            <a:headEnd/>
            <a:tailEnd/>
          </a:ln>
          <a:effectLst>
            <a:outerShdw blurRad="38100" dist="25400" dir="5400000" rotWithShape="0">
              <a:srgbClr val="808080">
                <a:alpha val="34999"/>
              </a:srgbClr>
            </a:outerShdw>
          </a:effectLst>
        </p:spPr>
        <p:txBody>
          <a:bodyPr anchor="ctr"/>
          <a:lstStyle/>
          <a:p>
            <a:pPr algn="ctr">
              <a:defRPr/>
            </a:pPr>
            <a:endParaRPr lang="de-DE">
              <a:solidFill>
                <a:schemeClr val="lt1"/>
              </a:solidFill>
              <a:latin typeface="+mn-lt"/>
              <a:ea typeface="+mn-ea"/>
            </a:endParaRPr>
          </a:p>
        </p:txBody>
      </p:sp>
      <p:sp>
        <p:nvSpPr>
          <p:cNvPr id="9" name="Pfeil nach unten 8"/>
          <p:cNvSpPr>
            <a:spLocks noChangeArrowheads="1"/>
          </p:cNvSpPr>
          <p:nvPr/>
        </p:nvSpPr>
        <p:spPr bwMode="auto">
          <a:xfrm>
            <a:off x="3759006" y="5664203"/>
            <a:ext cx="215900" cy="404813"/>
          </a:xfrm>
          <a:prstGeom prst="downArrow">
            <a:avLst>
              <a:gd name="adj1" fmla="val 50000"/>
              <a:gd name="adj2" fmla="val 50000"/>
            </a:avLst>
          </a:prstGeom>
          <a:gradFill rotWithShape="1">
            <a:gsLst>
              <a:gs pos="0">
                <a:srgbClr val="97C544"/>
              </a:gs>
              <a:gs pos="78000">
                <a:srgbClr val="84B122"/>
              </a:gs>
              <a:gs pos="100000">
                <a:srgbClr val="84B122"/>
              </a:gs>
            </a:gsLst>
            <a:lin ang="5400000"/>
          </a:gradFill>
          <a:ln w="12700" cap="rnd">
            <a:solidFill>
              <a:schemeClr val="accent1"/>
            </a:solidFill>
            <a:miter lim="800000"/>
            <a:headEnd/>
            <a:tailEnd/>
          </a:ln>
          <a:effectLst>
            <a:outerShdw blurRad="38100" dist="25400" dir="5400000" rotWithShape="0">
              <a:srgbClr val="808080">
                <a:alpha val="34999"/>
              </a:srgbClr>
            </a:outerShdw>
          </a:effectLst>
        </p:spPr>
        <p:txBody>
          <a:bodyPr anchor="ctr"/>
          <a:lstStyle/>
          <a:p>
            <a:pPr algn="ctr">
              <a:defRPr/>
            </a:pPr>
            <a:endParaRPr lang="de-DE">
              <a:solidFill>
                <a:schemeClr val="lt1"/>
              </a:solidFill>
              <a:latin typeface="+mn-lt"/>
              <a:ea typeface="+mn-ea"/>
            </a:endParaRPr>
          </a:p>
        </p:txBody>
      </p:sp>
      <p:sp>
        <p:nvSpPr>
          <p:cNvPr id="13" name="Pfeil nach oben 12"/>
          <p:cNvSpPr>
            <a:spLocks noChangeArrowheads="1"/>
          </p:cNvSpPr>
          <p:nvPr/>
        </p:nvSpPr>
        <p:spPr bwMode="auto">
          <a:xfrm>
            <a:off x="3863975" y="2733179"/>
            <a:ext cx="206375" cy="352425"/>
          </a:xfrm>
          <a:prstGeom prst="upArrow">
            <a:avLst>
              <a:gd name="adj1" fmla="val 50000"/>
              <a:gd name="adj2" fmla="val 49997"/>
            </a:avLst>
          </a:prstGeom>
          <a:gradFill rotWithShape="1">
            <a:gsLst>
              <a:gs pos="0">
                <a:srgbClr val="97C544"/>
              </a:gs>
              <a:gs pos="78000">
                <a:srgbClr val="84B122"/>
              </a:gs>
              <a:gs pos="100000">
                <a:srgbClr val="84B122"/>
              </a:gs>
            </a:gsLst>
            <a:lin ang="5400000"/>
          </a:gradFill>
          <a:ln w="12700" cap="rnd">
            <a:solidFill>
              <a:schemeClr val="accent1"/>
            </a:solidFill>
            <a:miter lim="800000"/>
            <a:headEnd/>
            <a:tailEnd/>
          </a:ln>
          <a:effectLst>
            <a:outerShdw blurRad="38100" dist="25400" dir="5400000" rotWithShape="0">
              <a:srgbClr val="808080">
                <a:alpha val="34999"/>
              </a:srgbClr>
            </a:outerShdw>
          </a:effectLst>
        </p:spPr>
        <p:txBody>
          <a:bodyPr anchor="ctr"/>
          <a:lstStyle/>
          <a:p>
            <a:pPr algn="ctr">
              <a:defRPr/>
            </a:pPr>
            <a:endParaRPr lang="de-DE">
              <a:solidFill>
                <a:schemeClr val="lt1"/>
              </a:solidFill>
              <a:latin typeface="+mn-lt"/>
              <a:ea typeface="+mn-ea"/>
            </a:endParaRPr>
          </a:p>
        </p:txBody>
      </p:sp>
      <p:sp>
        <p:nvSpPr>
          <p:cNvPr id="14" name="Pfeil nach unten 13"/>
          <p:cNvSpPr>
            <a:spLocks noChangeArrowheads="1"/>
          </p:cNvSpPr>
          <p:nvPr/>
        </p:nvSpPr>
        <p:spPr bwMode="auto">
          <a:xfrm>
            <a:off x="2554444" y="2220913"/>
            <a:ext cx="215900" cy="404812"/>
          </a:xfrm>
          <a:prstGeom prst="downArrow">
            <a:avLst>
              <a:gd name="adj1" fmla="val 50000"/>
              <a:gd name="adj2" fmla="val 50000"/>
            </a:avLst>
          </a:prstGeom>
          <a:gradFill rotWithShape="1">
            <a:gsLst>
              <a:gs pos="0">
                <a:srgbClr val="97C544"/>
              </a:gs>
              <a:gs pos="78000">
                <a:srgbClr val="84B122"/>
              </a:gs>
              <a:gs pos="100000">
                <a:srgbClr val="84B122"/>
              </a:gs>
            </a:gsLst>
            <a:lin ang="5400000"/>
          </a:gradFill>
          <a:ln w="12700" cap="rnd">
            <a:solidFill>
              <a:schemeClr val="accent1"/>
            </a:solidFill>
            <a:miter lim="800000"/>
            <a:headEnd/>
            <a:tailEnd/>
          </a:ln>
          <a:effectLst>
            <a:outerShdw blurRad="38100" dist="25400" dir="5400000" rotWithShape="0">
              <a:srgbClr val="808080">
                <a:alpha val="34999"/>
              </a:srgbClr>
            </a:outerShdw>
          </a:effectLst>
        </p:spPr>
        <p:txBody>
          <a:bodyPr anchor="ctr"/>
          <a:lstStyle/>
          <a:p>
            <a:pPr algn="ctr">
              <a:defRPr/>
            </a:pPr>
            <a:endParaRPr lang="de-DE">
              <a:solidFill>
                <a:schemeClr val="lt1"/>
              </a:solidFill>
              <a:latin typeface="+mn-lt"/>
              <a:ea typeface="+mn-ea"/>
            </a:endParaRPr>
          </a:p>
        </p:txBody>
      </p:sp>
      <p:sp>
        <p:nvSpPr>
          <p:cNvPr id="10250" name="Titel 4"/>
          <p:cNvSpPr txBox="1">
            <a:spLocks/>
          </p:cNvSpPr>
          <p:nvPr/>
        </p:nvSpPr>
        <p:spPr bwMode="auto">
          <a:xfrm>
            <a:off x="647702" y="609600"/>
            <a:ext cx="6843713" cy="13208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chemeClr val="accent1"/>
              </a:buClr>
              <a:buSzPct val="80000"/>
              <a:buFont typeface="Wingdings 3" pitchFamily="18" charset="2"/>
              <a:buChar char=""/>
              <a:defRPr>
                <a:solidFill>
                  <a:srgbClr val="404040"/>
                </a:solidFill>
                <a:latin typeface="Trebuchet MS" pitchFamily="34" charset="0"/>
                <a:ea typeface="ＭＳ Ｐゴシック" pitchFamily="34" charset="-128"/>
              </a:defRPr>
            </a:lvl1pPr>
            <a:lvl2pPr marL="742950" indent="-285750" defTabSz="457200">
              <a:spcBef>
                <a:spcPts val="1000"/>
              </a:spcBef>
              <a:buClr>
                <a:schemeClr val="accent1"/>
              </a:buClr>
              <a:buSzPct val="80000"/>
              <a:buFont typeface="Wingdings 3" pitchFamily="18" charset="2"/>
              <a:buChar char=""/>
              <a:defRPr sz="1600">
                <a:solidFill>
                  <a:srgbClr val="404040"/>
                </a:solidFill>
                <a:latin typeface="Trebuchet MS" pitchFamily="34" charset="0"/>
                <a:ea typeface="ＭＳ Ｐゴシック" pitchFamily="34" charset="-128"/>
              </a:defRPr>
            </a:lvl2pPr>
            <a:lvl3pPr marL="1143000" indent="-228600" defTabSz="457200">
              <a:spcBef>
                <a:spcPts val="1000"/>
              </a:spcBef>
              <a:buClr>
                <a:schemeClr val="accent1"/>
              </a:buClr>
              <a:buSzPct val="80000"/>
              <a:buFont typeface="Wingdings 3" pitchFamily="18" charset="2"/>
              <a:buChar char=""/>
              <a:defRPr sz="1400">
                <a:solidFill>
                  <a:srgbClr val="404040"/>
                </a:solidFill>
                <a:latin typeface="Trebuchet MS" pitchFamily="34" charset="0"/>
                <a:ea typeface="ＭＳ Ｐゴシック" pitchFamily="34" charset="-128"/>
              </a:defRPr>
            </a:lvl3pPr>
            <a:lvl4pPr marL="1600200" indent="-228600" defTabSz="457200">
              <a:spcBef>
                <a:spcPts val="1000"/>
              </a:spcBef>
              <a:buClr>
                <a:schemeClr val="accent1"/>
              </a:buClr>
              <a:buSzPct val="80000"/>
              <a:buFont typeface="Wingdings 3" pitchFamily="18" charset="2"/>
              <a:buChar char=""/>
              <a:defRPr sz="1200">
                <a:solidFill>
                  <a:srgbClr val="404040"/>
                </a:solidFill>
                <a:latin typeface="Trebuchet MS" pitchFamily="34" charset="0"/>
                <a:ea typeface="ＭＳ Ｐゴシック" pitchFamily="34" charset="-128"/>
              </a:defRPr>
            </a:lvl4pPr>
            <a:lvl5pPr marL="2057400" indent="-228600" defTabSz="457200">
              <a:spcBef>
                <a:spcPts val="1000"/>
              </a:spcBef>
              <a:buClr>
                <a:schemeClr val="accent1"/>
              </a:buClr>
              <a:buSzPct val="80000"/>
              <a:buFont typeface="Wingdings 3" pitchFamily="18" charset="2"/>
              <a:buChar char=""/>
              <a:defRPr sz="1200">
                <a:solidFill>
                  <a:srgbClr val="404040"/>
                </a:solidFill>
                <a:latin typeface="Trebuchet MS" pitchFamily="34" charset="0"/>
                <a:ea typeface="ＭＳ Ｐゴシック" pitchFamily="34" charset="-128"/>
              </a:defRPr>
            </a:lvl5pPr>
            <a:lvl6pPr marL="25146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ea typeface="ＭＳ Ｐゴシック" pitchFamily="34" charset="-128"/>
              </a:defRPr>
            </a:lvl6pPr>
            <a:lvl7pPr marL="29718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ea typeface="ＭＳ Ｐゴシック" pitchFamily="34" charset="-128"/>
              </a:defRPr>
            </a:lvl7pPr>
            <a:lvl8pPr marL="34290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ea typeface="ＭＳ Ｐゴシック" pitchFamily="34" charset="-128"/>
              </a:defRPr>
            </a:lvl8pPr>
            <a:lvl9pPr marL="38862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ea typeface="ＭＳ Ｐゴシック" pitchFamily="34" charset="-128"/>
              </a:defRPr>
            </a:lvl9pPr>
          </a:lstStyle>
          <a:p>
            <a:pPr algn="ctr">
              <a:spcBef>
                <a:spcPct val="0"/>
              </a:spcBef>
              <a:buClrTx/>
              <a:buSzTx/>
              <a:buFontTx/>
              <a:buNone/>
            </a:pPr>
            <a:r>
              <a:rPr lang="de-AT" altLang="de-DE" sz="3600" b="1">
                <a:solidFill>
                  <a:srgbClr val="000090"/>
                </a:solidFill>
              </a:rPr>
              <a:t>Pharmakokinetische Besonderheiten im Alter</a:t>
            </a:r>
            <a:endParaRPr lang="de-AT" altLang="de-DE" sz="3600">
              <a:solidFill>
                <a:srgbClr val="000090"/>
              </a:solidFill>
            </a:endParaRPr>
          </a:p>
        </p:txBody>
      </p:sp>
    </p:spTree>
    <p:extLst>
      <p:ext uri="{BB962C8B-B14F-4D97-AF65-F5344CB8AC3E}">
        <p14:creationId xmlns:p14="http://schemas.microsoft.com/office/powerpoint/2010/main" val="372172009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Inhaltsplatzhalter 2"/>
          <p:cNvSpPr>
            <a:spLocks noGrp="1"/>
          </p:cNvSpPr>
          <p:nvPr>
            <p:ph idx="1"/>
          </p:nvPr>
        </p:nvSpPr>
        <p:spPr>
          <a:xfrm>
            <a:off x="220665" y="2160592"/>
            <a:ext cx="6770687" cy="3881437"/>
          </a:xfrm>
        </p:spPr>
        <p:txBody>
          <a:bodyPr/>
          <a:lstStyle/>
          <a:p>
            <a:pPr marL="0" indent="0">
              <a:buFont typeface="Wingdings 3" pitchFamily="18" charset="2"/>
              <a:buNone/>
            </a:pPr>
            <a:r>
              <a:rPr lang="de-DE" altLang="de-DE" sz="2800" b="1" dirty="0" smtClean="0">
                <a:ea typeface="ＭＳ Ｐゴシック" pitchFamily="34" charset="-128"/>
              </a:rPr>
              <a:t>Nierenfunktion</a:t>
            </a:r>
            <a:br>
              <a:rPr lang="de-DE" altLang="de-DE" sz="2800" b="1" dirty="0" smtClean="0">
                <a:ea typeface="ＭＳ Ｐゴシック" pitchFamily="34" charset="-128"/>
              </a:rPr>
            </a:br>
            <a:endParaRPr lang="de-DE" altLang="de-DE" sz="2800" b="1" dirty="0" smtClean="0">
              <a:ea typeface="ＭＳ Ｐゴシック" pitchFamily="34" charset="-128"/>
            </a:endParaRPr>
          </a:p>
          <a:p>
            <a:pPr marL="0" indent="0"/>
            <a:r>
              <a:rPr lang="de-DE" altLang="de-DE" sz="2000" dirty="0" smtClean="0">
                <a:ea typeface="ＭＳ Ｐゴシック" pitchFamily="34" charset="-128"/>
              </a:rPr>
              <a:t> Reduktion der </a:t>
            </a:r>
            <a:r>
              <a:rPr lang="de-DE" altLang="de-DE" sz="2000" dirty="0" err="1" smtClean="0">
                <a:ea typeface="ＭＳ Ｐゴシック" pitchFamily="34" charset="-128"/>
              </a:rPr>
              <a:t>Nephrone</a:t>
            </a:r>
            <a:r>
              <a:rPr lang="de-DE" altLang="de-DE" sz="2000" dirty="0" smtClean="0">
                <a:ea typeface="ＭＳ Ｐゴシック" pitchFamily="34" charset="-128"/>
              </a:rPr>
              <a:t> &gt;35% ab 70a </a:t>
            </a:r>
            <a:br>
              <a:rPr lang="de-DE" altLang="de-DE" sz="2000" dirty="0" smtClean="0">
                <a:ea typeface="ＭＳ Ｐゴシック" pitchFamily="34" charset="-128"/>
              </a:rPr>
            </a:br>
            <a:r>
              <a:rPr lang="de-DE" altLang="de-DE" sz="2000" dirty="0" smtClean="0">
                <a:ea typeface="ＭＳ Ｐゴシック" pitchFamily="34" charset="-128"/>
              </a:rPr>
              <a:t>		</a:t>
            </a:r>
            <a:r>
              <a:rPr lang="de-DE" altLang="de-DE" sz="2000" dirty="0" err="1" smtClean="0">
                <a:ea typeface="ＭＳ Ｐゴシック" pitchFamily="34" charset="-128"/>
              </a:rPr>
              <a:t>glomeruläre</a:t>
            </a:r>
            <a:r>
              <a:rPr lang="de-DE" altLang="de-DE" sz="2000" dirty="0" smtClean="0">
                <a:ea typeface="ＭＳ Ｐゴシック" pitchFamily="34" charset="-128"/>
              </a:rPr>
              <a:t> Filtrationsrate </a:t>
            </a:r>
            <a:br>
              <a:rPr lang="de-DE" altLang="de-DE" sz="2000" dirty="0" smtClean="0">
                <a:ea typeface="ＭＳ Ｐゴシック" pitchFamily="34" charset="-128"/>
              </a:rPr>
            </a:br>
            <a:endParaRPr lang="de-DE" altLang="de-DE" sz="2000" dirty="0" smtClean="0">
              <a:ea typeface="ＭＳ Ｐゴシック" pitchFamily="34" charset="-128"/>
            </a:endParaRPr>
          </a:p>
          <a:p>
            <a:pPr marL="0" indent="0"/>
            <a:r>
              <a:rPr lang="de-DE" altLang="de-DE" sz="2000" dirty="0" smtClean="0">
                <a:ea typeface="ＭＳ Ｐゴシック" pitchFamily="34" charset="-128"/>
              </a:rPr>
              <a:t> Blutgefäße der Niere verändern sich </a:t>
            </a:r>
            <a:br>
              <a:rPr lang="de-DE" altLang="de-DE" sz="2000" dirty="0" smtClean="0">
                <a:ea typeface="ＭＳ Ｐゴシック" pitchFamily="34" charset="-128"/>
              </a:rPr>
            </a:br>
            <a:r>
              <a:rPr lang="de-DE" altLang="de-DE" sz="2000" dirty="0" smtClean="0">
                <a:ea typeface="ＭＳ Ｐゴシック" pitchFamily="34" charset="-128"/>
              </a:rPr>
              <a:t>(eingeschränkte Filterleistung durch Arteriosklerose) </a:t>
            </a:r>
            <a:br>
              <a:rPr lang="de-DE" altLang="de-DE" sz="2000" dirty="0" smtClean="0">
                <a:ea typeface="ＭＳ Ｐゴシック" pitchFamily="34" charset="-128"/>
              </a:rPr>
            </a:br>
            <a:endParaRPr lang="de-DE" altLang="de-DE" sz="2000" dirty="0" smtClean="0">
              <a:ea typeface="ＭＳ Ｐゴシック" pitchFamily="34" charset="-128"/>
            </a:endParaRPr>
          </a:p>
          <a:p>
            <a:pPr marL="0" indent="0">
              <a:buFont typeface="Wingdings 3" pitchFamily="18" charset="2"/>
              <a:buNone/>
            </a:pPr>
            <a:r>
              <a:rPr lang="de-DE" altLang="de-DE" sz="2000" b="1" dirty="0" smtClean="0">
                <a:ea typeface="ＭＳ Ｐゴシック" pitchFamily="34" charset="-128"/>
              </a:rPr>
              <a:t>		Filterleistung eines 80-jährigen nur halb so 			hoch wie bei 20-jährigen</a:t>
            </a:r>
            <a:endParaRPr lang="de-DE" altLang="de-DE" dirty="0" smtClean="0">
              <a:ea typeface="ＭＳ Ｐゴシック" pitchFamily="34" charset="-128"/>
            </a:endParaRPr>
          </a:p>
        </p:txBody>
      </p:sp>
      <p:sp>
        <p:nvSpPr>
          <p:cNvPr id="4" name="Pfeil nach rechts 3"/>
          <p:cNvSpPr>
            <a:spLocks noChangeArrowheads="1"/>
          </p:cNvSpPr>
          <p:nvPr/>
        </p:nvSpPr>
        <p:spPr bwMode="auto">
          <a:xfrm>
            <a:off x="609602" y="3573463"/>
            <a:ext cx="531813" cy="287337"/>
          </a:xfrm>
          <a:prstGeom prst="rightArrow">
            <a:avLst>
              <a:gd name="adj1" fmla="val 50000"/>
              <a:gd name="adj2" fmla="val 49998"/>
            </a:avLst>
          </a:prstGeom>
          <a:gradFill rotWithShape="1">
            <a:gsLst>
              <a:gs pos="0">
                <a:srgbClr val="97C544"/>
              </a:gs>
              <a:gs pos="78000">
                <a:srgbClr val="84B122"/>
              </a:gs>
              <a:gs pos="100000">
                <a:srgbClr val="84B122"/>
              </a:gs>
            </a:gsLst>
            <a:lin ang="5400000"/>
          </a:gradFill>
          <a:ln w="12700" cap="rnd">
            <a:solidFill>
              <a:schemeClr val="accent1"/>
            </a:solidFill>
            <a:miter lim="800000"/>
            <a:headEnd/>
            <a:tailEnd/>
          </a:ln>
          <a:effectLst>
            <a:outerShdw blurRad="38100" dist="25400" dir="5400000" rotWithShape="0">
              <a:srgbClr val="808080">
                <a:alpha val="34999"/>
              </a:srgbClr>
            </a:outerShdw>
          </a:effectLst>
        </p:spPr>
        <p:txBody>
          <a:bodyPr anchor="ctr"/>
          <a:lstStyle/>
          <a:p>
            <a:pPr algn="ctr">
              <a:defRPr/>
            </a:pPr>
            <a:endParaRPr lang="de-DE">
              <a:solidFill>
                <a:schemeClr val="lt1"/>
              </a:solidFill>
              <a:latin typeface="+mn-lt"/>
              <a:ea typeface="+mn-ea"/>
            </a:endParaRPr>
          </a:p>
        </p:txBody>
      </p:sp>
      <p:sp>
        <p:nvSpPr>
          <p:cNvPr id="5" name="Pfeil nach unten 4"/>
          <p:cNvSpPr>
            <a:spLocks noChangeArrowheads="1"/>
          </p:cNvSpPr>
          <p:nvPr/>
        </p:nvSpPr>
        <p:spPr bwMode="auto">
          <a:xfrm>
            <a:off x="4356100" y="3519488"/>
            <a:ext cx="215900" cy="404812"/>
          </a:xfrm>
          <a:prstGeom prst="downArrow">
            <a:avLst>
              <a:gd name="adj1" fmla="val 50000"/>
              <a:gd name="adj2" fmla="val 50000"/>
            </a:avLst>
          </a:prstGeom>
          <a:gradFill rotWithShape="1">
            <a:gsLst>
              <a:gs pos="0">
                <a:srgbClr val="97C544"/>
              </a:gs>
              <a:gs pos="78000">
                <a:srgbClr val="84B122"/>
              </a:gs>
              <a:gs pos="100000">
                <a:srgbClr val="84B122"/>
              </a:gs>
            </a:gsLst>
            <a:lin ang="5400000"/>
          </a:gradFill>
          <a:ln w="12700" cap="rnd">
            <a:solidFill>
              <a:schemeClr val="accent1"/>
            </a:solidFill>
            <a:miter lim="800000"/>
            <a:headEnd/>
            <a:tailEnd/>
          </a:ln>
          <a:effectLst>
            <a:outerShdw blurRad="38100" dist="25400" dir="5400000" rotWithShape="0">
              <a:srgbClr val="808080">
                <a:alpha val="34999"/>
              </a:srgbClr>
            </a:outerShdw>
          </a:effectLst>
        </p:spPr>
        <p:txBody>
          <a:bodyPr anchor="ctr"/>
          <a:lstStyle/>
          <a:p>
            <a:pPr algn="ctr">
              <a:defRPr/>
            </a:pPr>
            <a:endParaRPr lang="de-DE">
              <a:solidFill>
                <a:schemeClr val="lt1"/>
              </a:solidFill>
              <a:latin typeface="+mn-lt"/>
              <a:ea typeface="+mn-ea"/>
            </a:endParaRPr>
          </a:p>
        </p:txBody>
      </p:sp>
      <p:sp>
        <p:nvSpPr>
          <p:cNvPr id="6" name="Pfeil nach rechts 5"/>
          <p:cNvSpPr>
            <a:spLocks noChangeArrowheads="1"/>
          </p:cNvSpPr>
          <p:nvPr/>
        </p:nvSpPr>
        <p:spPr bwMode="auto">
          <a:xfrm>
            <a:off x="617539" y="5268917"/>
            <a:ext cx="531812" cy="288925"/>
          </a:xfrm>
          <a:prstGeom prst="rightArrow">
            <a:avLst>
              <a:gd name="adj1" fmla="val 50000"/>
              <a:gd name="adj2" fmla="val 49996"/>
            </a:avLst>
          </a:prstGeom>
          <a:gradFill rotWithShape="1">
            <a:gsLst>
              <a:gs pos="0">
                <a:srgbClr val="97C544"/>
              </a:gs>
              <a:gs pos="78000">
                <a:srgbClr val="84B122"/>
              </a:gs>
              <a:gs pos="100000">
                <a:srgbClr val="84B122"/>
              </a:gs>
            </a:gsLst>
            <a:lin ang="5400000"/>
          </a:gradFill>
          <a:ln w="12700" cap="rnd">
            <a:solidFill>
              <a:schemeClr val="accent1"/>
            </a:solidFill>
            <a:miter lim="800000"/>
            <a:headEnd/>
            <a:tailEnd/>
          </a:ln>
          <a:effectLst>
            <a:outerShdw blurRad="38100" dist="25400" dir="5400000" rotWithShape="0">
              <a:srgbClr val="808080">
                <a:alpha val="34999"/>
              </a:srgbClr>
            </a:outerShdw>
          </a:effectLst>
        </p:spPr>
        <p:txBody>
          <a:bodyPr anchor="ctr"/>
          <a:lstStyle/>
          <a:p>
            <a:pPr algn="ctr">
              <a:defRPr/>
            </a:pPr>
            <a:endParaRPr lang="de-DE">
              <a:solidFill>
                <a:schemeClr val="lt1"/>
              </a:solidFill>
              <a:latin typeface="+mn-lt"/>
              <a:ea typeface="+mn-ea"/>
            </a:endParaRPr>
          </a:p>
        </p:txBody>
      </p:sp>
      <p:pic>
        <p:nvPicPr>
          <p:cNvPr id="11270" name="Inhaltsplatzhalter 7" descr="http://www.med4you.at/laborbefunde/lbef2/nephron.gif"/>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6498414" y="2030413"/>
            <a:ext cx="2162175"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itel 4"/>
          <p:cNvSpPr txBox="1">
            <a:spLocks/>
          </p:cNvSpPr>
          <p:nvPr/>
        </p:nvSpPr>
        <p:spPr bwMode="auto">
          <a:xfrm>
            <a:off x="647702" y="609600"/>
            <a:ext cx="6843713" cy="13208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chemeClr val="accent1"/>
              </a:buClr>
              <a:buSzPct val="80000"/>
              <a:buFont typeface="Wingdings 3" pitchFamily="18" charset="2"/>
              <a:buChar char=""/>
              <a:defRPr>
                <a:solidFill>
                  <a:srgbClr val="404040"/>
                </a:solidFill>
                <a:latin typeface="Trebuchet MS" pitchFamily="34" charset="0"/>
                <a:ea typeface="ＭＳ Ｐゴシック" pitchFamily="34" charset="-128"/>
              </a:defRPr>
            </a:lvl1pPr>
            <a:lvl2pPr marL="742950" indent="-285750" defTabSz="457200">
              <a:spcBef>
                <a:spcPts val="1000"/>
              </a:spcBef>
              <a:buClr>
                <a:schemeClr val="accent1"/>
              </a:buClr>
              <a:buSzPct val="80000"/>
              <a:buFont typeface="Wingdings 3" pitchFamily="18" charset="2"/>
              <a:buChar char=""/>
              <a:defRPr sz="1600">
                <a:solidFill>
                  <a:srgbClr val="404040"/>
                </a:solidFill>
                <a:latin typeface="Trebuchet MS" pitchFamily="34" charset="0"/>
                <a:ea typeface="ＭＳ Ｐゴシック" pitchFamily="34" charset="-128"/>
              </a:defRPr>
            </a:lvl2pPr>
            <a:lvl3pPr marL="1143000" indent="-228600" defTabSz="457200">
              <a:spcBef>
                <a:spcPts val="1000"/>
              </a:spcBef>
              <a:buClr>
                <a:schemeClr val="accent1"/>
              </a:buClr>
              <a:buSzPct val="80000"/>
              <a:buFont typeface="Wingdings 3" pitchFamily="18" charset="2"/>
              <a:buChar char=""/>
              <a:defRPr sz="1400">
                <a:solidFill>
                  <a:srgbClr val="404040"/>
                </a:solidFill>
                <a:latin typeface="Trebuchet MS" pitchFamily="34" charset="0"/>
                <a:ea typeface="ＭＳ Ｐゴシック" pitchFamily="34" charset="-128"/>
              </a:defRPr>
            </a:lvl3pPr>
            <a:lvl4pPr marL="1600200" indent="-228600" defTabSz="457200">
              <a:spcBef>
                <a:spcPts val="1000"/>
              </a:spcBef>
              <a:buClr>
                <a:schemeClr val="accent1"/>
              </a:buClr>
              <a:buSzPct val="80000"/>
              <a:buFont typeface="Wingdings 3" pitchFamily="18" charset="2"/>
              <a:buChar char=""/>
              <a:defRPr sz="1200">
                <a:solidFill>
                  <a:srgbClr val="404040"/>
                </a:solidFill>
                <a:latin typeface="Trebuchet MS" pitchFamily="34" charset="0"/>
                <a:ea typeface="ＭＳ Ｐゴシック" pitchFamily="34" charset="-128"/>
              </a:defRPr>
            </a:lvl4pPr>
            <a:lvl5pPr marL="2057400" indent="-228600" defTabSz="457200">
              <a:spcBef>
                <a:spcPts val="1000"/>
              </a:spcBef>
              <a:buClr>
                <a:schemeClr val="accent1"/>
              </a:buClr>
              <a:buSzPct val="80000"/>
              <a:buFont typeface="Wingdings 3" pitchFamily="18" charset="2"/>
              <a:buChar char=""/>
              <a:defRPr sz="1200">
                <a:solidFill>
                  <a:srgbClr val="404040"/>
                </a:solidFill>
                <a:latin typeface="Trebuchet MS" pitchFamily="34" charset="0"/>
                <a:ea typeface="ＭＳ Ｐゴシック" pitchFamily="34" charset="-128"/>
              </a:defRPr>
            </a:lvl5pPr>
            <a:lvl6pPr marL="25146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ea typeface="ＭＳ Ｐゴシック" pitchFamily="34" charset="-128"/>
              </a:defRPr>
            </a:lvl6pPr>
            <a:lvl7pPr marL="29718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ea typeface="ＭＳ Ｐゴシック" pitchFamily="34" charset="-128"/>
              </a:defRPr>
            </a:lvl7pPr>
            <a:lvl8pPr marL="34290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ea typeface="ＭＳ Ｐゴシック" pitchFamily="34" charset="-128"/>
              </a:defRPr>
            </a:lvl8pPr>
            <a:lvl9pPr marL="38862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ea typeface="ＭＳ Ｐゴシック" pitchFamily="34" charset="-128"/>
              </a:defRPr>
            </a:lvl9pPr>
          </a:lstStyle>
          <a:p>
            <a:pPr algn="ctr">
              <a:spcBef>
                <a:spcPct val="0"/>
              </a:spcBef>
              <a:buClrTx/>
              <a:buSzTx/>
              <a:buFontTx/>
              <a:buNone/>
            </a:pPr>
            <a:r>
              <a:rPr lang="de-AT" altLang="de-DE" sz="3600" b="1">
                <a:solidFill>
                  <a:srgbClr val="000090"/>
                </a:solidFill>
              </a:rPr>
              <a:t>Pharmakokinetische Besonderheiten im Alter</a:t>
            </a:r>
            <a:endParaRPr lang="de-AT" altLang="de-DE" sz="3600">
              <a:solidFill>
                <a:srgbClr val="000090"/>
              </a:solidFill>
            </a:endParaRPr>
          </a:p>
        </p:txBody>
      </p:sp>
    </p:spTree>
    <p:extLst>
      <p:ext uri="{BB962C8B-B14F-4D97-AF65-F5344CB8AC3E}">
        <p14:creationId xmlns:p14="http://schemas.microsoft.com/office/powerpoint/2010/main" val="164867861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de-DE" b="1" dirty="0" smtClean="0"/>
              <a:t>CRAB-Kriterien</a:t>
            </a:r>
            <a:endParaRPr lang="de-DE" b="1" dirty="0"/>
          </a:p>
        </p:txBody>
      </p:sp>
      <p:sp>
        <p:nvSpPr>
          <p:cNvPr id="4" name="Footer Placeholder 3"/>
          <p:cNvSpPr>
            <a:spLocks noGrp="1"/>
          </p:cNvSpPr>
          <p:nvPr>
            <p:ph type="ftr" sz="quarter" idx="11"/>
          </p:nvPr>
        </p:nvSpPr>
        <p:spPr>
          <a:xfrm>
            <a:off x="323528" y="6385485"/>
            <a:ext cx="3931804" cy="335990"/>
          </a:xfrm>
        </p:spPr>
        <p:txBody>
          <a:bodyPr/>
          <a:lstStyle/>
          <a:p>
            <a:pPr>
              <a:defRPr/>
            </a:pPr>
            <a:r>
              <a:rPr lang="de-AT" dirty="0" smtClean="0"/>
              <a:t>Quelle: </a:t>
            </a:r>
            <a:r>
              <a:rPr lang="de-AT" dirty="0" err="1" smtClean="0"/>
              <a:t>Rajkumar</a:t>
            </a:r>
            <a:r>
              <a:rPr lang="de-AT" dirty="0" smtClean="0"/>
              <a:t> et al. The Lancet (</a:t>
            </a:r>
            <a:r>
              <a:rPr lang="de-AT" dirty="0" err="1" smtClean="0"/>
              <a:t>Vol</a:t>
            </a:r>
            <a:r>
              <a:rPr lang="de-AT" dirty="0" smtClean="0"/>
              <a:t> 15) 2014 </a:t>
            </a:r>
            <a:endParaRPr lang="de-AT" dirty="0"/>
          </a:p>
        </p:txBody>
      </p:sp>
      <p:pic>
        <p:nvPicPr>
          <p:cNvPr id="1029" name="Picture 5" descr="C:\Users\koeniger\AppData\Local\Microsoft\Windows\Temporary Internet Files\Content.IE5\TZXWFFH4\the-crab-1945-larg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2420888"/>
            <a:ext cx="3888432" cy="28191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3794937" y="1412776"/>
            <a:ext cx="1100478" cy="400110"/>
          </a:xfrm>
          <a:prstGeom prst="rect">
            <a:avLst/>
          </a:prstGeom>
          <a:solidFill>
            <a:srgbClr val="8C0FB3"/>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algn="ctr"/>
            <a:r>
              <a:rPr lang="de-DE" sz="2000" dirty="0" smtClean="0">
                <a:solidFill>
                  <a:schemeClr val="bg1"/>
                </a:solidFill>
              </a:rPr>
              <a:t>C a</a:t>
            </a:r>
            <a:r>
              <a:rPr lang="de-DE" sz="2000" baseline="30000" dirty="0" smtClean="0">
                <a:solidFill>
                  <a:schemeClr val="bg1"/>
                </a:solidFill>
              </a:rPr>
              <a:t>2+    </a:t>
            </a:r>
            <a:endParaRPr lang="de-DE" sz="2000" baseline="30000" dirty="0">
              <a:solidFill>
                <a:schemeClr val="bg1"/>
              </a:solidFill>
            </a:endParaRPr>
          </a:p>
        </p:txBody>
      </p:sp>
      <p:sp>
        <p:nvSpPr>
          <p:cNvPr id="11" name="Rectangle 10"/>
          <p:cNvSpPr/>
          <p:nvPr/>
        </p:nvSpPr>
        <p:spPr bwMode="auto">
          <a:xfrm>
            <a:off x="6639874" y="3284984"/>
            <a:ext cx="1100478" cy="400110"/>
          </a:xfrm>
          <a:prstGeom prst="rect">
            <a:avLst/>
          </a:prstGeom>
          <a:solidFill>
            <a:srgbClr val="8C0FB3"/>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algn="ctr"/>
            <a:r>
              <a:rPr lang="de-DE" sz="2000" dirty="0" smtClean="0">
                <a:solidFill>
                  <a:schemeClr val="bg1"/>
                </a:solidFill>
              </a:rPr>
              <a:t>R </a:t>
            </a:r>
            <a:r>
              <a:rPr lang="de-DE" sz="2000" dirty="0" err="1" smtClean="0">
                <a:solidFill>
                  <a:schemeClr val="bg1"/>
                </a:solidFill>
              </a:rPr>
              <a:t>enal</a:t>
            </a:r>
            <a:r>
              <a:rPr lang="de-DE" sz="2000" dirty="0" smtClean="0">
                <a:solidFill>
                  <a:schemeClr val="bg1"/>
                </a:solidFill>
              </a:rPr>
              <a:t>   </a:t>
            </a:r>
            <a:endParaRPr lang="de-DE" sz="2000" dirty="0">
              <a:solidFill>
                <a:schemeClr val="bg1"/>
              </a:solidFill>
            </a:endParaRPr>
          </a:p>
        </p:txBody>
      </p:sp>
      <p:sp>
        <p:nvSpPr>
          <p:cNvPr id="12" name="Rectangle 11"/>
          <p:cNvSpPr/>
          <p:nvPr/>
        </p:nvSpPr>
        <p:spPr bwMode="auto">
          <a:xfrm>
            <a:off x="3794937" y="5261138"/>
            <a:ext cx="1358280" cy="400110"/>
          </a:xfrm>
          <a:prstGeom prst="rect">
            <a:avLst/>
          </a:prstGeom>
          <a:solidFill>
            <a:srgbClr val="8C0FB3"/>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algn="ctr"/>
            <a:r>
              <a:rPr lang="de-DE" sz="2000" dirty="0" smtClean="0">
                <a:solidFill>
                  <a:schemeClr val="bg1"/>
                </a:solidFill>
              </a:rPr>
              <a:t>A </a:t>
            </a:r>
            <a:r>
              <a:rPr lang="de-DE" sz="2000" dirty="0" err="1" smtClean="0">
                <a:solidFill>
                  <a:schemeClr val="bg1"/>
                </a:solidFill>
              </a:rPr>
              <a:t>nemia</a:t>
            </a:r>
            <a:endParaRPr lang="de-DE" sz="2000" dirty="0">
              <a:solidFill>
                <a:schemeClr val="bg1"/>
              </a:solidFill>
            </a:endParaRPr>
          </a:p>
        </p:txBody>
      </p:sp>
      <p:sp>
        <p:nvSpPr>
          <p:cNvPr id="13" name="Rectangle 12"/>
          <p:cNvSpPr/>
          <p:nvPr/>
        </p:nvSpPr>
        <p:spPr bwMode="auto">
          <a:xfrm>
            <a:off x="663210" y="3284984"/>
            <a:ext cx="1100478" cy="400110"/>
          </a:xfrm>
          <a:prstGeom prst="rect">
            <a:avLst/>
          </a:prstGeom>
          <a:solidFill>
            <a:srgbClr val="8C0FB3"/>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algn="ctr"/>
            <a:r>
              <a:rPr lang="de-DE" sz="2000" dirty="0" smtClean="0">
                <a:solidFill>
                  <a:schemeClr val="bg1"/>
                </a:solidFill>
              </a:rPr>
              <a:t>B </a:t>
            </a:r>
            <a:r>
              <a:rPr lang="de-DE" sz="2000" dirty="0" err="1" smtClean="0">
                <a:solidFill>
                  <a:schemeClr val="bg1"/>
                </a:solidFill>
              </a:rPr>
              <a:t>one</a:t>
            </a:r>
            <a:r>
              <a:rPr lang="de-DE" sz="2000" dirty="0" smtClean="0">
                <a:solidFill>
                  <a:schemeClr val="bg1"/>
                </a:solidFill>
              </a:rPr>
              <a:t>    </a:t>
            </a:r>
            <a:endParaRPr lang="de-DE" sz="2000" dirty="0">
              <a:solidFill>
                <a:schemeClr val="bg1"/>
              </a:solidFill>
            </a:endParaRPr>
          </a:p>
        </p:txBody>
      </p:sp>
      <p:sp>
        <p:nvSpPr>
          <p:cNvPr id="7" name="Rectangle 6"/>
          <p:cNvSpPr/>
          <p:nvPr/>
        </p:nvSpPr>
        <p:spPr>
          <a:xfrm>
            <a:off x="3275858" y="1963002"/>
            <a:ext cx="2319557" cy="307777"/>
          </a:xfrm>
          <a:prstGeom prst="rect">
            <a:avLst/>
          </a:prstGeom>
        </p:spPr>
        <p:txBody>
          <a:bodyPr wrap="square">
            <a:spAutoFit/>
          </a:bodyPr>
          <a:lstStyle/>
          <a:p>
            <a:r>
              <a:rPr lang="de-DE" sz="1400" dirty="0" smtClean="0"/>
              <a:t>&gt; 11 mg/dl </a:t>
            </a:r>
            <a:r>
              <a:rPr lang="de-DE" sz="1400" dirty="0">
                <a:sym typeface="Symbol"/>
              </a:rPr>
              <a:t></a:t>
            </a:r>
            <a:r>
              <a:rPr lang="de-DE" sz="1400" dirty="0"/>
              <a:t> </a:t>
            </a:r>
            <a:r>
              <a:rPr lang="de-DE" sz="1400" dirty="0" smtClean="0"/>
              <a:t>2,75 mmol/l</a:t>
            </a:r>
            <a:endParaRPr lang="de-DE" sz="1400" dirty="0"/>
          </a:p>
        </p:txBody>
      </p:sp>
      <p:sp>
        <p:nvSpPr>
          <p:cNvPr id="8" name="Rectangle 7"/>
          <p:cNvSpPr/>
          <p:nvPr/>
        </p:nvSpPr>
        <p:spPr>
          <a:xfrm>
            <a:off x="6012162" y="3769876"/>
            <a:ext cx="2736304" cy="523220"/>
          </a:xfrm>
          <a:prstGeom prst="rect">
            <a:avLst/>
          </a:prstGeom>
        </p:spPr>
        <p:txBody>
          <a:bodyPr wrap="square">
            <a:spAutoFit/>
          </a:bodyPr>
          <a:lstStyle/>
          <a:p>
            <a:r>
              <a:rPr lang="de-DE" sz="1400" dirty="0" smtClean="0"/>
              <a:t>Kreatinin </a:t>
            </a:r>
            <a:r>
              <a:rPr lang="de-DE" sz="1400" dirty="0"/>
              <a:t>&gt; 2 </a:t>
            </a:r>
            <a:r>
              <a:rPr lang="de-DE" sz="1400" dirty="0" smtClean="0"/>
              <a:t>mg/dl </a:t>
            </a:r>
            <a:r>
              <a:rPr lang="de-DE" sz="1400" dirty="0"/>
              <a:t>oder Kreatinin </a:t>
            </a:r>
            <a:r>
              <a:rPr lang="de-DE" sz="1400" dirty="0" err="1"/>
              <a:t>Clearance</a:t>
            </a:r>
            <a:r>
              <a:rPr lang="de-DE" sz="1400" dirty="0"/>
              <a:t> </a:t>
            </a:r>
            <a:r>
              <a:rPr lang="de-DE" sz="1400" dirty="0" smtClean="0"/>
              <a:t>&lt; 40 ml/min</a:t>
            </a:r>
            <a:endParaRPr lang="de-DE" sz="1400" dirty="0"/>
          </a:p>
        </p:txBody>
      </p:sp>
      <p:sp>
        <p:nvSpPr>
          <p:cNvPr id="14" name="Rectangle 13"/>
          <p:cNvSpPr/>
          <p:nvPr/>
        </p:nvSpPr>
        <p:spPr>
          <a:xfrm>
            <a:off x="2411760" y="5733256"/>
            <a:ext cx="4032448" cy="523220"/>
          </a:xfrm>
          <a:prstGeom prst="rect">
            <a:avLst/>
          </a:prstGeom>
        </p:spPr>
        <p:txBody>
          <a:bodyPr wrap="square">
            <a:spAutoFit/>
          </a:bodyPr>
          <a:lstStyle/>
          <a:p>
            <a:pPr algn="ctr"/>
            <a:r>
              <a:rPr lang="de-DE" sz="1400" dirty="0" smtClean="0"/>
              <a:t>Hämoglobin </a:t>
            </a:r>
            <a:r>
              <a:rPr lang="de-DE" sz="1400" dirty="0"/>
              <a:t>&lt; 10 g/</a:t>
            </a:r>
            <a:r>
              <a:rPr lang="de-DE" sz="1400" dirty="0" err="1"/>
              <a:t>dL</a:t>
            </a:r>
            <a:r>
              <a:rPr lang="de-DE" sz="1400" dirty="0"/>
              <a:t> oder </a:t>
            </a:r>
            <a:r>
              <a:rPr lang="de-DE" sz="1400" dirty="0" smtClean="0"/>
              <a:t/>
            </a:r>
            <a:br>
              <a:rPr lang="de-DE" sz="1400" dirty="0" smtClean="0"/>
            </a:br>
            <a:r>
              <a:rPr lang="de-DE" sz="1400" dirty="0" smtClean="0"/>
              <a:t>&gt; 2g/dl unterhalb des </a:t>
            </a:r>
            <a:r>
              <a:rPr lang="de-DE" sz="1400" dirty="0"/>
              <a:t>vom </a:t>
            </a:r>
            <a:r>
              <a:rPr lang="de-DE" sz="1400" dirty="0" smtClean="0"/>
              <a:t>Normwerts</a:t>
            </a:r>
            <a:endParaRPr lang="de-DE" sz="1400" dirty="0"/>
          </a:p>
        </p:txBody>
      </p:sp>
      <p:sp>
        <p:nvSpPr>
          <p:cNvPr id="9" name="Rectangle 8"/>
          <p:cNvSpPr/>
          <p:nvPr/>
        </p:nvSpPr>
        <p:spPr>
          <a:xfrm>
            <a:off x="-90264" y="3840655"/>
            <a:ext cx="2718048" cy="523220"/>
          </a:xfrm>
          <a:prstGeom prst="rect">
            <a:avLst/>
          </a:prstGeom>
        </p:spPr>
        <p:txBody>
          <a:bodyPr wrap="square">
            <a:spAutoFit/>
          </a:bodyPr>
          <a:lstStyle/>
          <a:p>
            <a:pPr algn="ctr"/>
            <a:r>
              <a:rPr lang="de-DE" sz="1400" dirty="0"/>
              <a:t>eine oder mehr </a:t>
            </a:r>
            <a:r>
              <a:rPr lang="de-DE" sz="1400" dirty="0" err="1"/>
              <a:t>osteolytische</a:t>
            </a:r>
            <a:r>
              <a:rPr lang="de-DE" sz="1400" dirty="0"/>
              <a:t> Läsionen nachgewiesen</a:t>
            </a:r>
          </a:p>
        </p:txBody>
      </p:sp>
    </p:spTree>
    <p:extLst>
      <p:ext uri="{BB962C8B-B14F-4D97-AF65-F5344CB8AC3E}">
        <p14:creationId xmlns:p14="http://schemas.microsoft.com/office/powerpoint/2010/main" val="65495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p:cNvSpPr/>
          <p:nvPr/>
        </p:nvSpPr>
        <p:spPr>
          <a:xfrm>
            <a:off x="2928619" y="2930673"/>
            <a:ext cx="2854130" cy="16331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itel 2"/>
          <p:cNvSpPr>
            <a:spLocks noGrp="1"/>
          </p:cNvSpPr>
          <p:nvPr>
            <p:ph type="title"/>
          </p:nvPr>
        </p:nvSpPr>
        <p:spPr>
          <a:xfrm>
            <a:off x="457200" y="404664"/>
            <a:ext cx="8229600" cy="1186392"/>
          </a:xfrm>
        </p:spPr>
        <p:txBody>
          <a:bodyPr>
            <a:noAutofit/>
          </a:bodyPr>
          <a:lstStyle/>
          <a:p>
            <a:r>
              <a:rPr lang="de-AT" dirty="0" smtClean="0"/>
              <a:t>1) Quellenproblem</a:t>
            </a:r>
            <a:endParaRPr lang="de-AT" dirty="0"/>
          </a:p>
        </p:txBody>
      </p:sp>
      <p:sp>
        <p:nvSpPr>
          <p:cNvPr id="4" name="Textfeld 3"/>
          <p:cNvSpPr txBox="1"/>
          <p:nvPr/>
        </p:nvSpPr>
        <p:spPr>
          <a:xfrm>
            <a:off x="3419872" y="3344887"/>
            <a:ext cx="3240360" cy="769441"/>
          </a:xfrm>
          <a:prstGeom prst="rect">
            <a:avLst/>
          </a:prstGeom>
          <a:noFill/>
        </p:spPr>
        <p:txBody>
          <a:bodyPr wrap="square" rtlCol="0">
            <a:spAutoFit/>
          </a:bodyPr>
          <a:lstStyle/>
          <a:p>
            <a:r>
              <a:rPr lang="de-DE" sz="4400" b="1" dirty="0" smtClean="0"/>
              <a:t>Patient</a:t>
            </a:r>
            <a:endParaRPr lang="de-AT" sz="3600" b="1" dirty="0"/>
          </a:p>
        </p:txBody>
      </p:sp>
      <p:sp>
        <p:nvSpPr>
          <p:cNvPr id="6" name="Ellipse 5"/>
          <p:cNvSpPr/>
          <p:nvPr/>
        </p:nvSpPr>
        <p:spPr>
          <a:xfrm>
            <a:off x="1563016" y="1797163"/>
            <a:ext cx="2074364" cy="1224136"/>
          </a:xfrm>
          <a:prstGeom prst="ellipse">
            <a:avLst/>
          </a:prstGeom>
          <a:solidFill>
            <a:srgbClr val="F9910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Ellipse 6"/>
          <p:cNvSpPr/>
          <p:nvPr/>
        </p:nvSpPr>
        <p:spPr>
          <a:xfrm>
            <a:off x="6123678" y="3164071"/>
            <a:ext cx="2009212" cy="1248816"/>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Ellipse 7"/>
          <p:cNvSpPr/>
          <p:nvPr/>
        </p:nvSpPr>
        <p:spPr>
          <a:xfrm>
            <a:off x="597840" y="3154426"/>
            <a:ext cx="2002356" cy="126922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Ellipse 8"/>
          <p:cNvSpPr/>
          <p:nvPr/>
        </p:nvSpPr>
        <p:spPr>
          <a:xfrm>
            <a:off x="5040052" y="5058272"/>
            <a:ext cx="2088232" cy="124678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Ellipse 9"/>
          <p:cNvSpPr/>
          <p:nvPr/>
        </p:nvSpPr>
        <p:spPr>
          <a:xfrm>
            <a:off x="4373475" y="1407309"/>
            <a:ext cx="2088232" cy="136815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Ellipse 10"/>
          <p:cNvSpPr/>
          <p:nvPr/>
        </p:nvSpPr>
        <p:spPr>
          <a:xfrm>
            <a:off x="2102632" y="5058268"/>
            <a:ext cx="2052228" cy="144016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Textfeld 11"/>
          <p:cNvSpPr txBox="1"/>
          <p:nvPr/>
        </p:nvSpPr>
        <p:spPr>
          <a:xfrm>
            <a:off x="1687630" y="2091389"/>
            <a:ext cx="1949750" cy="830997"/>
          </a:xfrm>
          <a:prstGeom prst="rect">
            <a:avLst/>
          </a:prstGeom>
          <a:noFill/>
        </p:spPr>
        <p:txBody>
          <a:bodyPr wrap="square" rtlCol="0">
            <a:spAutoFit/>
          </a:bodyPr>
          <a:lstStyle/>
          <a:p>
            <a:pPr algn="ctr"/>
            <a:r>
              <a:rPr lang="de-DE" sz="2400" b="1" dirty="0" smtClean="0"/>
              <a:t>Praktischer Arzt</a:t>
            </a:r>
            <a:endParaRPr lang="de-AT" sz="2400" b="1" dirty="0"/>
          </a:p>
        </p:txBody>
      </p:sp>
      <p:sp>
        <p:nvSpPr>
          <p:cNvPr id="13" name="Textfeld 12"/>
          <p:cNvSpPr txBox="1"/>
          <p:nvPr/>
        </p:nvSpPr>
        <p:spPr>
          <a:xfrm>
            <a:off x="4625712" y="1860553"/>
            <a:ext cx="1548172" cy="461665"/>
          </a:xfrm>
          <a:prstGeom prst="rect">
            <a:avLst/>
          </a:prstGeom>
          <a:noFill/>
        </p:spPr>
        <p:txBody>
          <a:bodyPr wrap="square" rtlCol="0">
            <a:spAutoFit/>
          </a:bodyPr>
          <a:lstStyle/>
          <a:p>
            <a:r>
              <a:rPr lang="de-DE" sz="2400" b="1" dirty="0" smtClean="0"/>
              <a:t>Facharzt</a:t>
            </a:r>
            <a:endParaRPr lang="de-AT" sz="2400" b="1" dirty="0"/>
          </a:p>
        </p:txBody>
      </p:sp>
      <p:sp>
        <p:nvSpPr>
          <p:cNvPr id="14" name="Textfeld 13"/>
          <p:cNvSpPr txBox="1"/>
          <p:nvPr/>
        </p:nvSpPr>
        <p:spPr>
          <a:xfrm>
            <a:off x="6461707" y="3571705"/>
            <a:ext cx="1368152" cy="461665"/>
          </a:xfrm>
          <a:prstGeom prst="rect">
            <a:avLst/>
          </a:prstGeom>
          <a:noFill/>
        </p:spPr>
        <p:txBody>
          <a:bodyPr wrap="square" rtlCol="0">
            <a:spAutoFit/>
          </a:bodyPr>
          <a:lstStyle/>
          <a:p>
            <a:pPr algn="ctr"/>
            <a:r>
              <a:rPr lang="de-DE" sz="2400" b="1" dirty="0" smtClean="0"/>
              <a:t>Coach</a:t>
            </a:r>
            <a:endParaRPr lang="de-AT" sz="2400" b="1" dirty="0"/>
          </a:p>
        </p:txBody>
      </p:sp>
      <p:sp>
        <p:nvSpPr>
          <p:cNvPr id="15" name="Textfeld 14"/>
          <p:cNvSpPr txBox="1"/>
          <p:nvPr/>
        </p:nvSpPr>
        <p:spPr>
          <a:xfrm>
            <a:off x="5399800" y="5445228"/>
            <a:ext cx="1476458" cy="461665"/>
          </a:xfrm>
          <a:prstGeom prst="rect">
            <a:avLst/>
          </a:prstGeom>
          <a:noFill/>
        </p:spPr>
        <p:txBody>
          <a:bodyPr wrap="square" rtlCol="0">
            <a:spAutoFit/>
          </a:bodyPr>
          <a:lstStyle/>
          <a:p>
            <a:pPr algn="ctr"/>
            <a:r>
              <a:rPr lang="de-DE" sz="2400" b="1" dirty="0" smtClean="0"/>
              <a:t>Internet</a:t>
            </a:r>
            <a:endParaRPr lang="de-AT" sz="2400" b="1" dirty="0"/>
          </a:p>
        </p:txBody>
      </p:sp>
      <p:sp>
        <p:nvSpPr>
          <p:cNvPr id="16" name="Textfeld 15"/>
          <p:cNvSpPr txBox="1"/>
          <p:nvPr/>
        </p:nvSpPr>
        <p:spPr>
          <a:xfrm>
            <a:off x="2303454" y="5308634"/>
            <a:ext cx="1851406" cy="830997"/>
          </a:xfrm>
          <a:prstGeom prst="rect">
            <a:avLst/>
          </a:prstGeom>
          <a:noFill/>
        </p:spPr>
        <p:txBody>
          <a:bodyPr wrap="square" rtlCol="0">
            <a:spAutoFit/>
          </a:bodyPr>
          <a:lstStyle/>
          <a:p>
            <a:pPr algn="ctr"/>
            <a:r>
              <a:rPr lang="de-DE" sz="2400" b="1" dirty="0" smtClean="0"/>
              <a:t>Selbst-medikation</a:t>
            </a:r>
            <a:endParaRPr lang="de-AT" sz="2400" b="1" dirty="0"/>
          </a:p>
        </p:txBody>
      </p:sp>
      <p:sp>
        <p:nvSpPr>
          <p:cNvPr id="17" name="Textfeld 16"/>
          <p:cNvSpPr txBox="1"/>
          <p:nvPr/>
        </p:nvSpPr>
        <p:spPr>
          <a:xfrm>
            <a:off x="769446" y="3571705"/>
            <a:ext cx="1714324" cy="461665"/>
          </a:xfrm>
          <a:prstGeom prst="rect">
            <a:avLst/>
          </a:prstGeom>
          <a:noFill/>
        </p:spPr>
        <p:txBody>
          <a:bodyPr wrap="square" rtlCol="0">
            <a:spAutoFit/>
          </a:bodyPr>
          <a:lstStyle/>
          <a:p>
            <a:r>
              <a:rPr lang="de-DE" sz="2400" b="1" dirty="0" smtClean="0"/>
              <a:t>Nachbarin</a:t>
            </a:r>
            <a:endParaRPr lang="de-AT" sz="2400" b="1" dirty="0"/>
          </a:p>
        </p:txBody>
      </p:sp>
      <p:sp>
        <p:nvSpPr>
          <p:cNvPr id="18" name="Textfeld 17"/>
          <p:cNvSpPr txBox="1"/>
          <p:nvPr/>
        </p:nvSpPr>
        <p:spPr>
          <a:xfrm>
            <a:off x="1180612" y="4391837"/>
            <a:ext cx="7200800" cy="954107"/>
          </a:xfrm>
          <a:prstGeom prst="rect">
            <a:avLst/>
          </a:prstGeom>
          <a:solidFill>
            <a:schemeClr val="accent4">
              <a:lumMod val="60000"/>
              <a:lumOff val="40000"/>
            </a:schemeClr>
          </a:solidFill>
        </p:spPr>
        <p:txBody>
          <a:bodyPr wrap="square" rtlCol="0">
            <a:spAutoFit/>
          </a:bodyPr>
          <a:lstStyle/>
          <a:p>
            <a:pPr algn="ctr"/>
            <a:r>
              <a:rPr lang="de-AT" sz="2000" b="1" dirty="0" smtClean="0">
                <a:solidFill>
                  <a:srgbClr val="FF0000"/>
                </a:solidFill>
              </a:rPr>
              <a:t>Sinnvollster Nexus ist die Apotheke</a:t>
            </a:r>
          </a:p>
          <a:p>
            <a:pPr algn="ctr"/>
            <a:r>
              <a:rPr lang="de-AT" b="1" dirty="0" smtClean="0">
                <a:solidFill>
                  <a:schemeClr val="bg1"/>
                </a:solidFill>
              </a:rPr>
              <a:t>Alle ärztlichen Verordnungen und zusätzliche Einnahmen laufen hier zusammen.</a:t>
            </a:r>
            <a:endParaRPr lang="de-AT" b="1" dirty="0">
              <a:solidFill>
                <a:schemeClr val="bg1"/>
              </a:solidFill>
            </a:endParaRPr>
          </a:p>
        </p:txBody>
      </p:sp>
    </p:spTree>
    <p:extLst>
      <p:ext uri="{BB962C8B-B14F-4D97-AF65-F5344CB8AC3E}">
        <p14:creationId xmlns:p14="http://schemas.microsoft.com/office/powerpoint/2010/main" val="21784649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xEl>
                                              <p:pRg st="0" end="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p:bldP spid="13" grpId="0"/>
      <p:bldP spid="14" grpId="0"/>
      <p:bldP spid="15" grpId="0"/>
      <p:bldP spid="16" grpId="0"/>
      <p:bldP spid="17" grpId="0"/>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Inhaltsplatzhalter 2"/>
          <p:cNvSpPr>
            <a:spLocks noGrp="1"/>
          </p:cNvSpPr>
          <p:nvPr>
            <p:ph idx="1"/>
          </p:nvPr>
        </p:nvSpPr>
        <p:spPr>
          <a:xfrm>
            <a:off x="487363" y="1773242"/>
            <a:ext cx="7180262" cy="4835525"/>
          </a:xfrm>
        </p:spPr>
        <p:txBody>
          <a:bodyPr>
            <a:normAutofit/>
          </a:bodyPr>
          <a:lstStyle/>
          <a:p>
            <a:endParaRPr lang="de-AT" altLang="de-DE" sz="2600" dirty="0" smtClean="0">
              <a:ea typeface="ＭＳ Ｐゴシック" pitchFamily="34" charset="-128"/>
            </a:endParaRPr>
          </a:p>
          <a:p>
            <a:r>
              <a:rPr lang="de-AT" altLang="de-DE" sz="2600" i="1" u="sng" dirty="0" smtClean="0">
                <a:ea typeface="ＭＳ Ｐゴシック" pitchFamily="34" charset="-128"/>
              </a:rPr>
              <a:t>Aufnahme</a:t>
            </a:r>
            <a:r>
              <a:rPr lang="de-AT" altLang="de-DE" sz="2600" b="0" i="1" u="sng" dirty="0" smtClean="0">
                <a:ea typeface="ＭＳ Ｐゴシック" pitchFamily="34" charset="-128"/>
              </a:rPr>
              <a:t>:</a:t>
            </a:r>
            <a:r>
              <a:rPr lang="de-AT" altLang="de-DE" sz="2600" b="0" dirty="0" smtClean="0">
                <a:ea typeface="ＭＳ Ｐゴシック" pitchFamily="34" charset="-128"/>
              </a:rPr>
              <a:t> Synkope, Sturz </a:t>
            </a:r>
          </a:p>
          <a:p>
            <a:endParaRPr lang="de-AT" altLang="de-DE" sz="2600" dirty="0" smtClean="0">
              <a:ea typeface="ＭＳ Ｐゴシック" pitchFamily="34" charset="-128"/>
            </a:endParaRPr>
          </a:p>
          <a:p>
            <a:r>
              <a:rPr lang="de-AT" altLang="de-DE" sz="2600" i="1" u="sng" dirty="0" smtClean="0">
                <a:ea typeface="ＭＳ Ｐゴシック" pitchFamily="34" charset="-128"/>
              </a:rPr>
              <a:t>Anamnese</a:t>
            </a:r>
            <a:r>
              <a:rPr lang="de-AT" altLang="de-DE" sz="2600" u="sng" dirty="0" smtClean="0">
                <a:ea typeface="ＭＳ Ｐゴシック" pitchFamily="34" charset="-128"/>
              </a:rPr>
              <a:t>:</a:t>
            </a:r>
            <a:r>
              <a:rPr lang="de-AT" altLang="de-DE" sz="2600" dirty="0" smtClean="0">
                <a:ea typeface="ＭＳ Ｐゴシック" pitchFamily="34" charset="-128"/>
              </a:rPr>
              <a:t> </a:t>
            </a:r>
            <a:r>
              <a:rPr lang="de-AT" altLang="de-DE" sz="2600" b="0" dirty="0" smtClean="0">
                <a:ea typeface="ＭＳ Ｐゴシック" pitchFamily="34" charset="-128"/>
              </a:rPr>
              <a:t>KHK, MI (Stent vor 6M) PAVK, Arthrose, Osteoporose, Schlafstörungen</a:t>
            </a:r>
          </a:p>
          <a:p>
            <a:r>
              <a:rPr lang="de-AT" altLang="de-DE" sz="2600" i="1" u="sng" dirty="0" smtClean="0">
                <a:ea typeface="ＭＳ Ｐゴシック" pitchFamily="34" charset="-128"/>
              </a:rPr>
              <a:t>Aufnahmeblute</a:t>
            </a:r>
            <a:r>
              <a:rPr lang="de-AT" altLang="de-DE" sz="2600" u="sng" dirty="0" smtClean="0">
                <a:ea typeface="ＭＳ Ｐゴシック" pitchFamily="34" charset="-128"/>
              </a:rPr>
              <a:t>:</a:t>
            </a:r>
            <a:r>
              <a:rPr lang="de-AT" altLang="de-DE" sz="2600" dirty="0" smtClean="0">
                <a:ea typeface="ＭＳ Ｐゴシック" pitchFamily="34" charset="-128"/>
              </a:rPr>
              <a:t> </a:t>
            </a:r>
            <a:br>
              <a:rPr lang="de-AT" altLang="de-DE" sz="2600" dirty="0" smtClean="0">
                <a:ea typeface="ＭＳ Ｐゴシック" pitchFamily="34" charset="-128"/>
              </a:rPr>
            </a:br>
            <a:r>
              <a:rPr lang="de-AT" altLang="de-DE" sz="2600" dirty="0" smtClean="0">
                <a:ea typeface="ＭＳ Ｐゴシック" pitchFamily="34" charset="-128"/>
              </a:rPr>
              <a:t>					</a:t>
            </a:r>
            <a:r>
              <a:rPr lang="de-AT" altLang="de-DE" sz="2600" b="0" dirty="0" err="1" smtClean="0">
                <a:ea typeface="ＭＳ Ｐゴシック" pitchFamily="34" charset="-128"/>
              </a:rPr>
              <a:t>Crea</a:t>
            </a:r>
            <a:r>
              <a:rPr lang="de-AT" altLang="de-DE" sz="2600" b="0" dirty="0" smtClean="0">
                <a:ea typeface="ＭＳ Ｐゴシック" pitchFamily="34" charset="-128"/>
              </a:rPr>
              <a:t> 1,9 (</a:t>
            </a:r>
            <a:r>
              <a:rPr lang="de-AT" altLang="de-DE" sz="2600" b="0" dirty="0" err="1" smtClean="0">
                <a:ea typeface="ＭＳ Ｐゴシック" pitchFamily="34" charset="-128"/>
              </a:rPr>
              <a:t>eGFR</a:t>
            </a:r>
            <a:r>
              <a:rPr lang="de-AT" altLang="de-DE" sz="2600" b="0" dirty="0" smtClean="0">
                <a:ea typeface="ＭＳ Ｐゴシック" pitchFamily="34" charset="-128"/>
              </a:rPr>
              <a:t> 26ml/min)</a:t>
            </a:r>
            <a:br>
              <a:rPr lang="de-AT" altLang="de-DE" sz="2600" b="0" dirty="0" smtClean="0">
                <a:ea typeface="ＭＳ Ｐゴシック" pitchFamily="34" charset="-128"/>
              </a:rPr>
            </a:br>
            <a:r>
              <a:rPr lang="de-AT" altLang="de-DE" sz="2600" b="0" dirty="0" smtClean="0">
                <a:ea typeface="ＭＳ Ｐゴシック" pitchFamily="34" charset="-128"/>
              </a:rPr>
              <a:t>					Hb: 7,2 (</a:t>
            </a:r>
            <a:r>
              <a:rPr lang="de-AT" altLang="de-DE" sz="2600" b="0" dirty="0" err="1" smtClean="0">
                <a:ea typeface="ＭＳ Ｐゴシック" pitchFamily="34" charset="-128"/>
              </a:rPr>
              <a:t>normozytär</a:t>
            </a:r>
            <a:r>
              <a:rPr lang="de-AT" altLang="de-DE" sz="2600" b="0" dirty="0" smtClean="0">
                <a:ea typeface="ＭＳ Ｐゴシック" pitchFamily="34" charset="-128"/>
              </a:rPr>
              <a:t>)</a:t>
            </a:r>
            <a:br>
              <a:rPr lang="de-AT" altLang="de-DE" sz="2600" b="0" dirty="0" smtClean="0">
                <a:ea typeface="ＭＳ Ｐゴシック" pitchFamily="34" charset="-128"/>
              </a:rPr>
            </a:br>
            <a:r>
              <a:rPr lang="de-AT" altLang="de-DE" sz="2600" b="0" dirty="0" smtClean="0">
                <a:ea typeface="ＭＳ Ｐゴシック" pitchFamily="34" charset="-128"/>
              </a:rPr>
              <a:t>					Elektrolyte OK </a:t>
            </a:r>
          </a:p>
          <a:p>
            <a:endParaRPr lang="de-AT" altLang="de-DE" sz="2600" dirty="0" smtClean="0">
              <a:ea typeface="ＭＳ Ｐゴシック" pitchFamily="34" charset="-128"/>
            </a:endParaRPr>
          </a:p>
          <a:p>
            <a:endParaRPr lang="de-DE" altLang="de-DE" dirty="0" smtClean="0">
              <a:solidFill>
                <a:srgbClr val="FF0000"/>
              </a:solidFill>
              <a:ea typeface="ＭＳ Ｐゴシック" pitchFamily="34" charset="-128"/>
            </a:endParaRPr>
          </a:p>
        </p:txBody>
      </p:sp>
      <p:sp>
        <p:nvSpPr>
          <p:cNvPr id="14339" name="AutoShape 4"/>
          <p:cNvSpPr>
            <a:spLocks noChangeArrowheads="1"/>
          </p:cNvSpPr>
          <p:nvPr/>
        </p:nvSpPr>
        <p:spPr bwMode="auto">
          <a:xfrm>
            <a:off x="1686984" y="4755610"/>
            <a:ext cx="885825" cy="598487"/>
          </a:xfrm>
          <a:prstGeom prst="rightArrow">
            <a:avLst>
              <a:gd name="adj1" fmla="val 50000"/>
              <a:gd name="adj2" fmla="val 34214"/>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itchFamily="18" charset="2"/>
              <a:buChar char=""/>
              <a:defRPr>
                <a:solidFill>
                  <a:srgbClr val="404040"/>
                </a:solidFill>
                <a:latin typeface="Trebuchet MS" pitchFamily="34" charset="0"/>
                <a:ea typeface="ＭＳ Ｐゴシック" pitchFamily="34" charset="-128"/>
              </a:defRPr>
            </a:lvl1pPr>
            <a:lvl2pPr marL="742950" indent="-285750">
              <a:spcBef>
                <a:spcPts val="1000"/>
              </a:spcBef>
              <a:buClr>
                <a:schemeClr val="accent1"/>
              </a:buClr>
              <a:buSzPct val="80000"/>
              <a:buFont typeface="Wingdings 3" pitchFamily="18" charset="2"/>
              <a:buChar char=""/>
              <a:defRPr sz="1600">
                <a:solidFill>
                  <a:srgbClr val="404040"/>
                </a:solidFill>
                <a:latin typeface="Trebuchet MS" pitchFamily="34" charset="0"/>
                <a:ea typeface="ＭＳ Ｐゴシック" pitchFamily="34" charset="-128"/>
              </a:defRPr>
            </a:lvl2pPr>
            <a:lvl3pPr marL="1143000" indent="-228600">
              <a:spcBef>
                <a:spcPts val="1000"/>
              </a:spcBef>
              <a:buClr>
                <a:schemeClr val="accent1"/>
              </a:buClr>
              <a:buSzPct val="80000"/>
              <a:buFont typeface="Wingdings 3" pitchFamily="18" charset="2"/>
              <a:buChar char=""/>
              <a:defRPr sz="1400">
                <a:solidFill>
                  <a:srgbClr val="404040"/>
                </a:solidFill>
                <a:latin typeface="Trebuchet MS" pitchFamily="34" charset="0"/>
                <a:ea typeface="ＭＳ Ｐゴシック" pitchFamily="34" charset="-128"/>
              </a:defRPr>
            </a:lvl3pPr>
            <a:lvl4pPr marL="1600200" indent="-228600">
              <a:spcBef>
                <a:spcPts val="1000"/>
              </a:spcBef>
              <a:buClr>
                <a:schemeClr val="accent1"/>
              </a:buClr>
              <a:buSzPct val="80000"/>
              <a:buFont typeface="Wingdings 3" pitchFamily="18" charset="2"/>
              <a:buChar char=""/>
              <a:defRPr sz="1200">
                <a:solidFill>
                  <a:srgbClr val="404040"/>
                </a:solidFill>
                <a:latin typeface="Trebuchet MS" pitchFamily="34" charset="0"/>
                <a:ea typeface="ＭＳ Ｐゴシック" pitchFamily="34" charset="-128"/>
              </a:defRPr>
            </a:lvl4pPr>
            <a:lvl5pPr marL="2057400" indent="-228600">
              <a:spcBef>
                <a:spcPts val="1000"/>
              </a:spcBef>
              <a:buClr>
                <a:schemeClr val="accent1"/>
              </a:buClr>
              <a:buSzPct val="80000"/>
              <a:buFont typeface="Wingdings 3" pitchFamily="18" charset="2"/>
              <a:buChar char=""/>
              <a:defRPr sz="1200">
                <a:solidFill>
                  <a:srgbClr val="404040"/>
                </a:solidFill>
                <a:latin typeface="Trebuchet MS" pitchFamily="34" charset="0"/>
                <a:ea typeface="ＭＳ Ｐゴシック" pitchFamily="34" charset="-128"/>
              </a:defRPr>
            </a:lvl5pPr>
            <a:lvl6pPr marL="2514600" indent="-2286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ea typeface="ＭＳ Ｐゴシック" pitchFamily="34" charset="-128"/>
              </a:defRPr>
            </a:lvl6pPr>
            <a:lvl7pPr marL="2971800" indent="-2286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ea typeface="ＭＳ Ｐゴシック" pitchFamily="34" charset="-128"/>
              </a:defRPr>
            </a:lvl7pPr>
            <a:lvl8pPr marL="3429000" indent="-2286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ea typeface="ＭＳ Ｐゴシック" pitchFamily="34" charset="-128"/>
              </a:defRPr>
            </a:lvl8pPr>
            <a:lvl9pPr marL="3886200" indent="-2286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ea typeface="ＭＳ Ｐゴシック" pitchFamily="34" charset="-128"/>
              </a:defRPr>
            </a:lvl9pPr>
          </a:lstStyle>
          <a:p>
            <a:pPr>
              <a:spcBef>
                <a:spcPct val="0"/>
              </a:spcBef>
              <a:buClrTx/>
              <a:buSzTx/>
              <a:buFontTx/>
              <a:buNone/>
            </a:pPr>
            <a:endParaRPr lang="de-DE" altLang="de-DE">
              <a:solidFill>
                <a:schemeClr val="tx1"/>
              </a:solidFill>
              <a:latin typeface="Arial" pitchFamily="34" charset="0"/>
            </a:endParaRPr>
          </a:p>
        </p:txBody>
      </p:sp>
      <p:sp>
        <p:nvSpPr>
          <p:cNvPr id="5" name="Ellipse 4"/>
          <p:cNvSpPr/>
          <p:nvPr/>
        </p:nvSpPr>
        <p:spPr>
          <a:xfrm>
            <a:off x="4035824" y="4615096"/>
            <a:ext cx="2663825" cy="647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14341" name="Grafik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72227" y="1600204"/>
            <a:ext cx="2054225"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4"/>
          <p:cNvSpPr txBox="1">
            <a:spLocks/>
          </p:cNvSpPr>
          <p:nvPr/>
        </p:nvSpPr>
        <p:spPr bwMode="auto">
          <a:xfrm>
            <a:off x="620715" y="452438"/>
            <a:ext cx="6843712" cy="114776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gn="l" defTabSz="457200" rtl="0" eaLnBrk="0" fontAlgn="base" hangingPunct="0">
              <a:spcBef>
                <a:spcPct val="0"/>
              </a:spcBef>
              <a:spcAft>
                <a:spcPct val="0"/>
              </a:spcAft>
              <a:defRPr sz="3600" kern="1200">
                <a:solidFill>
                  <a:schemeClr val="accent1"/>
                </a:solidFill>
                <a:latin typeface="+mj-lt"/>
                <a:ea typeface="ＭＳ Ｐゴシック" charset="0"/>
                <a:cs typeface="ＭＳ Ｐゴシック" charset="0"/>
              </a:defRPr>
            </a:lvl1pPr>
            <a:lvl2pPr algn="l" defTabSz="457200" rtl="0" eaLnBrk="0" fontAlgn="base" hangingPunct="0">
              <a:spcBef>
                <a:spcPct val="0"/>
              </a:spcBef>
              <a:spcAft>
                <a:spcPct val="0"/>
              </a:spcAft>
              <a:defRPr sz="3600">
                <a:solidFill>
                  <a:schemeClr val="accent1"/>
                </a:solidFill>
                <a:latin typeface="Trebuchet MS" pitchFamily="34" charset="0"/>
                <a:ea typeface="ＭＳ Ｐゴシック" charset="0"/>
                <a:cs typeface="ＭＳ Ｐゴシック" charset="0"/>
              </a:defRPr>
            </a:lvl2pPr>
            <a:lvl3pPr algn="l" defTabSz="457200" rtl="0" eaLnBrk="0" fontAlgn="base" hangingPunct="0">
              <a:spcBef>
                <a:spcPct val="0"/>
              </a:spcBef>
              <a:spcAft>
                <a:spcPct val="0"/>
              </a:spcAft>
              <a:defRPr sz="3600">
                <a:solidFill>
                  <a:schemeClr val="accent1"/>
                </a:solidFill>
                <a:latin typeface="Trebuchet MS" pitchFamily="34" charset="0"/>
                <a:ea typeface="ＭＳ Ｐゴシック" charset="0"/>
                <a:cs typeface="ＭＳ Ｐゴシック" charset="0"/>
              </a:defRPr>
            </a:lvl3pPr>
            <a:lvl4pPr algn="l" defTabSz="457200" rtl="0" eaLnBrk="0" fontAlgn="base" hangingPunct="0">
              <a:spcBef>
                <a:spcPct val="0"/>
              </a:spcBef>
              <a:spcAft>
                <a:spcPct val="0"/>
              </a:spcAft>
              <a:defRPr sz="3600">
                <a:solidFill>
                  <a:schemeClr val="accent1"/>
                </a:solidFill>
                <a:latin typeface="Trebuchet MS" pitchFamily="34" charset="0"/>
                <a:ea typeface="ＭＳ Ｐゴシック" charset="0"/>
                <a:cs typeface="ＭＳ Ｐゴシック" charset="0"/>
              </a:defRPr>
            </a:lvl4pPr>
            <a:lvl5pPr algn="l" defTabSz="457200" rtl="0" eaLnBrk="0" fontAlgn="base" hangingPunct="0">
              <a:spcBef>
                <a:spcPct val="0"/>
              </a:spcBef>
              <a:spcAft>
                <a:spcPct val="0"/>
              </a:spcAft>
              <a:defRPr sz="3600">
                <a:solidFill>
                  <a:schemeClr val="accent1"/>
                </a:solidFill>
                <a:latin typeface="Trebuchet MS" pitchFamily="34"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de-AT" dirty="0" smtClean="0">
                <a:solidFill>
                  <a:srgbClr val="000090"/>
                </a:solidFill>
              </a:rPr>
              <a:t>Hannelore Henle 73a, 45kg, 160cm</a:t>
            </a:r>
            <a:endParaRPr lang="de-AT" dirty="0">
              <a:solidFill>
                <a:srgbClr val="000090"/>
              </a:solidFill>
            </a:endParaRPr>
          </a:p>
        </p:txBody>
      </p:sp>
    </p:spTree>
    <p:extLst>
      <p:ext uri="{BB962C8B-B14F-4D97-AF65-F5344CB8AC3E}">
        <p14:creationId xmlns:p14="http://schemas.microsoft.com/office/powerpoint/2010/main" val="380277425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655441" y="2324579"/>
            <a:ext cx="5529263" cy="397031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de-AT" sz="3600" b="1" dirty="0">
                <a:solidFill>
                  <a:schemeClr val="tx1">
                    <a:lumMod val="75000"/>
                    <a:lumOff val="25000"/>
                  </a:schemeClr>
                </a:solidFill>
                <a:latin typeface="Tahoma" panose="020B0604030504040204" pitchFamily="34" charset="0"/>
                <a:ea typeface="ＭＳ Ｐゴシック" charset="0"/>
                <a:cs typeface="ＭＳ Ｐゴシック" charset="0"/>
              </a:rPr>
              <a:t>Medikation:</a:t>
            </a:r>
          </a:p>
          <a:p>
            <a:pPr>
              <a:defRPr/>
            </a:pPr>
            <a:r>
              <a:rPr lang="de-AT" sz="2400" i="1" dirty="0" err="1">
                <a:solidFill>
                  <a:schemeClr val="accent1"/>
                </a:solidFill>
                <a:latin typeface="Tahoma" panose="020B0604030504040204" pitchFamily="34" charset="0"/>
                <a:ea typeface="ＭＳ Ｐゴシック" charset="0"/>
                <a:cs typeface="ＭＳ Ｐゴシック" charset="0"/>
              </a:rPr>
              <a:t>Furosemid</a:t>
            </a:r>
            <a:r>
              <a:rPr lang="de-AT" sz="2400" i="1" dirty="0">
                <a:solidFill>
                  <a:schemeClr val="accent1"/>
                </a:solidFill>
                <a:latin typeface="Tahoma" panose="020B0604030504040204" pitchFamily="34" charset="0"/>
                <a:ea typeface="ＭＳ Ｐゴシック" charset="0"/>
                <a:cs typeface="ＭＳ Ｐゴシック" charset="0"/>
              </a:rPr>
              <a:t> 40mg 		1-0-0</a:t>
            </a:r>
          </a:p>
          <a:p>
            <a:pPr>
              <a:defRPr/>
            </a:pPr>
            <a:r>
              <a:rPr lang="de-AT" sz="2400" i="1" dirty="0" err="1">
                <a:solidFill>
                  <a:schemeClr val="accent1"/>
                </a:solidFill>
                <a:latin typeface="Tahoma" panose="020B0604030504040204" pitchFamily="34" charset="0"/>
                <a:ea typeface="ＭＳ Ｐゴシック" charset="0"/>
                <a:cs typeface="ＭＳ Ｐゴシック" charset="0"/>
              </a:rPr>
              <a:t>Tritace</a:t>
            </a:r>
            <a:r>
              <a:rPr lang="de-AT" sz="2400" i="1" dirty="0">
                <a:solidFill>
                  <a:schemeClr val="accent1"/>
                </a:solidFill>
                <a:latin typeface="Tahoma" panose="020B0604030504040204" pitchFamily="34" charset="0"/>
                <a:ea typeface="ＭＳ Ｐゴシック" charset="0"/>
                <a:cs typeface="ＭＳ Ｐゴシック" charset="0"/>
              </a:rPr>
              <a:t> 5mg			</a:t>
            </a:r>
            <a:r>
              <a:rPr lang="de-AT" sz="2400" i="1" dirty="0" smtClean="0">
                <a:solidFill>
                  <a:schemeClr val="accent1"/>
                </a:solidFill>
                <a:latin typeface="Tahoma" panose="020B0604030504040204" pitchFamily="34" charset="0"/>
                <a:ea typeface="ＭＳ Ｐゴシック" charset="0"/>
                <a:cs typeface="ＭＳ Ｐゴシック" charset="0"/>
              </a:rPr>
              <a:t>	1-0-0</a:t>
            </a:r>
            <a:endParaRPr lang="de-AT" sz="2400" i="1" dirty="0">
              <a:solidFill>
                <a:schemeClr val="accent1"/>
              </a:solidFill>
              <a:latin typeface="Tahoma" panose="020B0604030504040204" pitchFamily="34" charset="0"/>
              <a:ea typeface="ＭＳ Ｐゴシック" charset="0"/>
              <a:cs typeface="ＭＳ Ｐゴシック" charset="0"/>
            </a:endParaRPr>
          </a:p>
          <a:p>
            <a:pPr>
              <a:defRPr/>
            </a:pPr>
            <a:r>
              <a:rPr lang="de-AT" sz="2400" dirty="0">
                <a:solidFill>
                  <a:schemeClr val="tx2"/>
                </a:solidFill>
                <a:latin typeface="Tahoma" panose="020B0604030504040204" pitchFamily="34" charset="0"/>
                <a:ea typeface="ＭＳ Ｐゴシック" charset="0"/>
                <a:cs typeface="ＭＳ Ｐゴシック" charset="0"/>
              </a:rPr>
              <a:t>T-Ass 100mg			</a:t>
            </a:r>
            <a:r>
              <a:rPr lang="de-AT" sz="2400" dirty="0" smtClean="0">
                <a:solidFill>
                  <a:schemeClr val="tx2"/>
                </a:solidFill>
                <a:latin typeface="Tahoma" panose="020B0604030504040204" pitchFamily="34" charset="0"/>
                <a:ea typeface="ＭＳ Ｐゴシック" charset="0"/>
                <a:cs typeface="ＭＳ Ｐゴシック" charset="0"/>
              </a:rPr>
              <a:t>	1-0-0</a:t>
            </a:r>
            <a:endParaRPr lang="de-AT" sz="2400" dirty="0">
              <a:solidFill>
                <a:schemeClr val="tx2"/>
              </a:solidFill>
              <a:latin typeface="Tahoma" panose="020B0604030504040204" pitchFamily="34" charset="0"/>
              <a:ea typeface="ＭＳ Ｐゴシック" charset="0"/>
              <a:cs typeface="ＭＳ Ｐゴシック" charset="0"/>
            </a:endParaRPr>
          </a:p>
          <a:p>
            <a:pPr>
              <a:defRPr/>
            </a:pPr>
            <a:r>
              <a:rPr lang="de-AT" sz="2400" i="1" dirty="0" err="1">
                <a:solidFill>
                  <a:schemeClr val="accent1"/>
                </a:solidFill>
                <a:latin typeface="Tahoma" panose="020B0604030504040204" pitchFamily="34" charset="0"/>
                <a:ea typeface="ＭＳ Ｐゴシック" charset="0"/>
                <a:cs typeface="ＭＳ Ｐゴシック" charset="0"/>
              </a:rPr>
              <a:t>Metformin</a:t>
            </a:r>
            <a:r>
              <a:rPr lang="de-AT" sz="2400" i="1" dirty="0">
                <a:solidFill>
                  <a:schemeClr val="accent1"/>
                </a:solidFill>
                <a:latin typeface="Tahoma" panose="020B0604030504040204" pitchFamily="34" charset="0"/>
                <a:ea typeface="ＭＳ Ｐゴシック" charset="0"/>
                <a:cs typeface="ＭＳ Ｐゴシック" charset="0"/>
              </a:rPr>
              <a:t> 1000mg 		1-0-1</a:t>
            </a:r>
          </a:p>
          <a:p>
            <a:pPr>
              <a:defRPr/>
            </a:pPr>
            <a:r>
              <a:rPr lang="de-AT" sz="2400" dirty="0" err="1">
                <a:solidFill>
                  <a:schemeClr val="tx1">
                    <a:lumMod val="75000"/>
                    <a:lumOff val="25000"/>
                  </a:schemeClr>
                </a:solidFill>
                <a:latin typeface="Trebuchet MS" panose="020B0603020202020204" pitchFamily="34" charset="0"/>
                <a:ea typeface="ＭＳ Ｐゴシック" charset="0"/>
                <a:cs typeface="ＭＳ Ｐゴシック" charset="0"/>
              </a:rPr>
              <a:t>Simvastatin</a:t>
            </a:r>
            <a:r>
              <a:rPr lang="de-AT" sz="2400" dirty="0">
                <a:solidFill>
                  <a:schemeClr val="tx1">
                    <a:lumMod val="75000"/>
                    <a:lumOff val="25000"/>
                  </a:schemeClr>
                </a:solidFill>
                <a:latin typeface="Trebuchet MS" panose="020B0603020202020204" pitchFamily="34" charset="0"/>
                <a:ea typeface="ＭＳ Ｐゴシック" charset="0"/>
                <a:cs typeface="ＭＳ Ｐゴシック" charset="0"/>
              </a:rPr>
              <a:t> 40mg		0-0-1</a:t>
            </a:r>
          </a:p>
          <a:p>
            <a:pPr>
              <a:defRPr/>
            </a:pPr>
            <a:r>
              <a:rPr lang="de-AT" sz="2400" dirty="0" err="1" smtClean="0">
                <a:solidFill>
                  <a:schemeClr val="tx1">
                    <a:lumMod val="75000"/>
                    <a:lumOff val="25000"/>
                  </a:schemeClr>
                </a:solidFill>
                <a:latin typeface="Arial" charset="0"/>
                <a:ea typeface="ＭＳ Ｐゴシック" charset="0"/>
                <a:cs typeface="ＭＳ Ｐゴシック" charset="0"/>
              </a:rPr>
              <a:t>Nomexor</a:t>
            </a:r>
            <a:r>
              <a:rPr lang="de-AT" sz="2400" dirty="0" smtClean="0">
                <a:solidFill>
                  <a:schemeClr val="tx1">
                    <a:lumMod val="75000"/>
                    <a:lumOff val="25000"/>
                  </a:schemeClr>
                </a:solidFill>
                <a:latin typeface="Arial" charset="0"/>
                <a:ea typeface="ＭＳ Ｐゴシック" charset="0"/>
                <a:cs typeface="ＭＳ Ｐゴシック" charset="0"/>
              </a:rPr>
              <a:t> </a:t>
            </a:r>
            <a:r>
              <a:rPr lang="de-AT" sz="2400" dirty="0">
                <a:solidFill>
                  <a:schemeClr val="tx1">
                    <a:lumMod val="75000"/>
                    <a:lumOff val="25000"/>
                  </a:schemeClr>
                </a:solidFill>
                <a:latin typeface="Arial" charset="0"/>
                <a:ea typeface="ＭＳ Ｐゴシック" charset="0"/>
                <a:cs typeface="ＭＳ Ｐゴシック" charset="0"/>
              </a:rPr>
              <a:t>5mg		</a:t>
            </a:r>
            <a:r>
              <a:rPr lang="de-AT" sz="2400" dirty="0" smtClean="0">
                <a:solidFill>
                  <a:schemeClr val="tx1">
                    <a:lumMod val="75000"/>
                    <a:lumOff val="25000"/>
                  </a:schemeClr>
                </a:solidFill>
                <a:latin typeface="Arial" charset="0"/>
                <a:ea typeface="ＭＳ Ｐゴシック" charset="0"/>
                <a:cs typeface="ＭＳ Ｐゴシック" charset="0"/>
              </a:rPr>
              <a:t>	1-0-0</a:t>
            </a:r>
            <a:endParaRPr lang="de-AT" sz="2400" dirty="0">
              <a:solidFill>
                <a:schemeClr val="tx1">
                  <a:lumMod val="75000"/>
                  <a:lumOff val="25000"/>
                </a:schemeClr>
              </a:solidFill>
              <a:latin typeface="Arial" charset="0"/>
              <a:ea typeface="ＭＳ Ｐゴシック" charset="0"/>
              <a:cs typeface="ＭＳ Ｐゴシック" charset="0"/>
            </a:endParaRPr>
          </a:p>
          <a:p>
            <a:pPr>
              <a:defRPr/>
            </a:pPr>
            <a:r>
              <a:rPr lang="de-AT" sz="2400" dirty="0" err="1">
                <a:solidFill>
                  <a:schemeClr val="tx1">
                    <a:lumMod val="75000"/>
                    <a:lumOff val="25000"/>
                  </a:schemeClr>
                </a:solidFill>
                <a:latin typeface="Arial" charset="0"/>
                <a:ea typeface="ＭＳ Ｐゴシック" charset="0"/>
                <a:cs typeface="ＭＳ Ｐゴシック" charset="0"/>
              </a:rPr>
              <a:t>Amlodipin</a:t>
            </a:r>
            <a:r>
              <a:rPr lang="de-AT" sz="2400" dirty="0">
                <a:solidFill>
                  <a:schemeClr val="tx1">
                    <a:lumMod val="75000"/>
                    <a:lumOff val="25000"/>
                  </a:schemeClr>
                </a:solidFill>
                <a:latin typeface="Arial" charset="0"/>
                <a:ea typeface="ＭＳ Ｐゴシック" charset="0"/>
                <a:cs typeface="ＭＳ Ｐゴシック" charset="0"/>
              </a:rPr>
              <a:t> 10mg		</a:t>
            </a:r>
            <a:r>
              <a:rPr lang="de-AT" sz="2400" dirty="0" smtClean="0">
                <a:solidFill>
                  <a:schemeClr val="tx1">
                    <a:lumMod val="75000"/>
                    <a:lumOff val="25000"/>
                  </a:schemeClr>
                </a:solidFill>
                <a:latin typeface="Arial" charset="0"/>
                <a:ea typeface="ＭＳ Ｐゴシック" charset="0"/>
                <a:cs typeface="ＭＳ Ｐゴシック" charset="0"/>
              </a:rPr>
              <a:t>	1-0-0</a:t>
            </a:r>
            <a:endParaRPr lang="de-AT" sz="2400" dirty="0">
              <a:solidFill>
                <a:schemeClr val="tx1">
                  <a:lumMod val="75000"/>
                  <a:lumOff val="25000"/>
                </a:schemeClr>
              </a:solidFill>
              <a:latin typeface="Arial" charset="0"/>
              <a:ea typeface="ＭＳ Ｐゴシック" charset="0"/>
              <a:cs typeface="ＭＳ Ｐゴシック" charset="0"/>
            </a:endParaRPr>
          </a:p>
          <a:p>
            <a:pPr>
              <a:defRPr/>
            </a:pPr>
            <a:r>
              <a:rPr lang="de-AT" sz="2400" dirty="0" err="1">
                <a:solidFill>
                  <a:schemeClr val="tx1">
                    <a:lumMod val="75000"/>
                    <a:lumOff val="25000"/>
                  </a:schemeClr>
                </a:solidFill>
                <a:latin typeface="Arial" charset="0"/>
                <a:ea typeface="ＭＳ Ｐゴシック" charset="0"/>
                <a:cs typeface="ＭＳ Ｐゴシック" charset="0"/>
              </a:rPr>
              <a:t>Pantoprazol</a:t>
            </a:r>
            <a:r>
              <a:rPr lang="de-AT" sz="2400" dirty="0">
                <a:solidFill>
                  <a:schemeClr val="tx1">
                    <a:lumMod val="75000"/>
                    <a:lumOff val="25000"/>
                  </a:schemeClr>
                </a:solidFill>
                <a:latin typeface="Arial" charset="0"/>
                <a:ea typeface="ＭＳ Ｐゴシック" charset="0"/>
                <a:cs typeface="ＭＳ Ｐゴシック" charset="0"/>
              </a:rPr>
              <a:t> 40mg		1-0-</a:t>
            </a:r>
            <a:r>
              <a:rPr lang="de-AT" sz="2400" dirty="0" smtClean="0">
                <a:solidFill>
                  <a:schemeClr val="tx1">
                    <a:lumMod val="75000"/>
                    <a:lumOff val="25000"/>
                  </a:schemeClr>
                </a:solidFill>
                <a:latin typeface="Arial" charset="0"/>
                <a:ea typeface="ＭＳ Ｐゴシック" charset="0"/>
                <a:cs typeface="ＭＳ Ｐゴシック" charset="0"/>
              </a:rPr>
              <a:t>0</a:t>
            </a:r>
            <a:endParaRPr lang="de-AT" sz="2400" b="1" i="1" dirty="0" smtClean="0">
              <a:solidFill>
                <a:schemeClr val="tx2"/>
              </a:solidFill>
              <a:latin typeface="Arial" charset="0"/>
              <a:ea typeface="ＭＳ Ｐゴシック" charset="0"/>
              <a:cs typeface="ＭＳ Ｐゴシック" charset="0"/>
            </a:endParaRPr>
          </a:p>
          <a:p>
            <a:pPr>
              <a:defRPr/>
            </a:pPr>
            <a:endParaRPr lang="de-AT" sz="2400" dirty="0" smtClean="0">
              <a:solidFill>
                <a:schemeClr val="tx2"/>
              </a:solidFill>
              <a:latin typeface="Arial" charset="0"/>
              <a:ea typeface="ＭＳ Ｐゴシック" charset="0"/>
              <a:cs typeface="ＭＳ Ｐゴシック" charset="0"/>
            </a:endParaRPr>
          </a:p>
        </p:txBody>
      </p:sp>
      <p:sp>
        <p:nvSpPr>
          <p:cNvPr id="5" name="Text Box 4"/>
          <p:cNvSpPr txBox="1">
            <a:spLocks noChangeArrowheads="1"/>
          </p:cNvSpPr>
          <p:nvPr/>
        </p:nvSpPr>
        <p:spPr bwMode="auto">
          <a:xfrm>
            <a:off x="442295" y="3235908"/>
            <a:ext cx="7391960" cy="1200329"/>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itchFamily="18" charset="2"/>
              <a:buChar char=""/>
              <a:defRPr>
                <a:solidFill>
                  <a:srgbClr val="404040"/>
                </a:solidFill>
                <a:latin typeface="Trebuchet MS" pitchFamily="34" charset="0"/>
                <a:ea typeface="ＭＳ Ｐゴシック" pitchFamily="34" charset="-128"/>
              </a:defRPr>
            </a:lvl1pPr>
            <a:lvl2pPr marL="742950" indent="-285750">
              <a:spcBef>
                <a:spcPts val="1000"/>
              </a:spcBef>
              <a:buClr>
                <a:schemeClr val="accent1"/>
              </a:buClr>
              <a:buSzPct val="80000"/>
              <a:buFont typeface="Wingdings 3" pitchFamily="18" charset="2"/>
              <a:buChar char=""/>
              <a:defRPr sz="1600">
                <a:solidFill>
                  <a:srgbClr val="404040"/>
                </a:solidFill>
                <a:latin typeface="Trebuchet MS" pitchFamily="34" charset="0"/>
                <a:ea typeface="ＭＳ Ｐゴシック" pitchFamily="34" charset="-128"/>
              </a:defRPr>
            </a:lvl2pPr>
            <a:lvl3pPr marL="1143000" indent="-228600">
              <a:spcBef>
                <a:spcPts val="1000"/>
              </a:spcBef>
              <a:buClr>
                <a:schemeClr val="accent1"/>
              </a:buClr>
              <a:buSzPct val="80000"/>
              <a:buFont typeface="Wingdings 3" pitchFamily="18" charset="2"/>
              <a:buChar char=""/>
              <a:defRPr sz="1400">
                <a:solidFill>
                  <a:srgbClr val="404040"/>
                </a:solidFill>
                <a:latin typeface="Trebuchet MS" pitchFamily="34" charset="0"/>
                <a:ea typeface="ＭＳ Ｐゴシック" pitchFamily="34" charset="-128"/>
              </a:defRPr>
            </a:lvl3pPr>
            <a:lvl4pPr marL="1600200" indent="-228600">
              <a:spcBef>
                <a:spcPts val="1000"/>
              </a:spcBef>
              <a:buClr>
                <a:schemeClr val="accent1"/>
              </a:buClr>
              <a:buSzPct val="80000"/>
              <a:buFont typeface="Wingdings 3" pitchFamily="18" charset="2"/>
              <a:buChar char=""/>
              <a:defRPr sz="1200">
                <a:solidFill>
                  <a:srgbClr val="404040"/>
                </a:solidFill>
                <a:latin typeface="Trebuchet MS" pitchFamily="34" charset="0"/>
                <a:ea typeface="ＭＳ Ｐゴシック" pitchFamily="34" charset="-128"/>
              </a:defRPr>
            </a:lvl4pPr>
            <a:lvl5pPr marL="2057400" indent="-228600">
              <a:spcBef>
                <a:spcPts val="1000"/>
              </a:spcBef>
              <a:buClr>
                <a:schemeClr val="accent1"/>
              </a:buClr>
              <a:buSzPct val="80000"/>
              <a:buFont typeface="Wingdings 3" pitchFamily="18" charset="2"/>
              <a:buChar char=""/>
              <a:defRPr sz="1200">
                <a:solidFill>
                  <a:srgbClr val="404040"/>
                </a:solidFill>
                <a:latin typeface="Trebuchet MS" pitchFamily="34" charset="0"/>
                <a:ea typeface="ＭＳ Ｐゴシック" pitchFamily="34" charset="-128"/>
              </a:defRPr>
            </a:lvl5pPr>
            <a:lvl6pPr marL="2514600" indent="-2286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ea typeface="ＭＳ Ｐゴシック" pitchFamily="34" charset="-128"/>
              </a:defRPr>
            </a:lvl6pPr>
            <a:lvl7pPr marL="2971800" indent="-2286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ea typeface="ＭＳ Ｐゴシック" pitchFamily="34" charset="-128"/>
              </a:defRPr>
            </a:lvl7pPr>
            <a:lvl8pPr marL="3429000" indent="-2286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ea typeface="ＭＳ Ｐゴシック" pitchFamily="34" charset="-128"/>
              </a:defRPr>
            </a:lvl8pPr>
            <a:lvl9pPr marL="3886200" indent="-2286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ea typeface="ＭＳ Ｐゴシック" pitchFamily="34" charset="-128"/>
              </a:defRPr>
            </a:lvl9pPr>
          </a:lstStyle>
          <a:p>
            <a:pPr>
              <a:spcBef>
                <a:spcPct val="0"/>
              </a:spcBef>
              <a:buClrTx/>
              <a:buSzTx/>
              <a:buFontTx/>
              <a:buNone/>
            </a:pPr>
            <a:r>
              <a:rPr lang="de-AT" altLang="de-DE" sz="3600" dirty="0">
                <a:solidFill>
                  <a:schemeClr val="tx2"/>
                </a:solidFill>
                <a:latin typeface="Arial" pitchFamily="34" charset="0"/>
              </a:rPr>
              <a:t>In der Apotheke: Ibuprofen 200mg</a:t>
            </a:r>
          </a:p>
          <a:p>
            <a:pPr>
              <a:spcBef>
                <a:spcPct val="0"/>
              </a:spcBef>
              <a:buClrTx/>
              <a:buSzTx/>
              <a:buFontTx/>
              <a:buNone/>
            </a:pPr>
            <a:r>
              <a:rPr lang="de-AT" altLang="de-DE" sz="3600" dirty="0">
                <a:solidFill>
                  <a:schemeClr val="tx2"/>
                </a:solidFill>
                <a:latin typeface="Arial" pitchFamily="34" charset="0"/>
              </a:rPr>
              <a:t>Von der Nachbarin: </a:t>
            </a:r>
            <a:r>
              <a:rPr lang="de-AT" altLang="de-DE" sz="3600" dirty="0" err="1">
                <a:solidFill>
                  <a:schemeClr val="tx2"/>
                </a:solidFill>
                <a:latin typeface="Arial" pitchFamily="34" charset="0"/>
              </a:rPr>
              <a:t>Deflamat</a:t>
            </a:r>
            <a:r>
              <a:rPr lang="de-AT" altLang="de-DE" sz="3600" dirty="0">
                <a:solidFill>
                  <a:schemeClr val="tx2"/>
                </a:solidFill>
                <a:latin typeface="Arial" pitchFamily="34" charset="0"/>
              </a:rPr>
              <a:t> 75mg</a:t>
            </a:r>
          </a:p>
        </p:txBody>
      </p:sp>
      <p:sp>
        <p:nvSpPr>
          <p:cNvPr id="6" name="Titel 4"/>
          <p:cNvSpPr txBox="1">
            <a:spLocks/>
          </p:cNvSpPr>
          <p:nvPr/>
        </p:nvSpPr>
        <p:spPr bwMode="auto">
          <a:xfrm>
            <a:off x="620715" y="452438"/>
            <a:ext cx="6843712" cy="114776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gn="l" defTabSz="457200" rtl="0" eaLnBrk="0" fontAlgn="base" hangingPunct="0">
              <a:spcBef>
                <a:spcPct val="0"/>
              </a:spcBef>
              <a:spcAft>
                <a:spcPct val="0"/>
              </a:spcAft>
              <a:defRPr sz="3600" kern="1200">
                <a:solidFill>
                  <a:schemeClr val="accent1"/>
                </a:solidFill>
                <a:latin typeface="+mj-lt"/>
                <a:ea typeface="ＭＳ Ｐゴシック" charset="0"/>
                <a:cs typeface="ＭＳ Ｐゴシック" charset="0"/>
              </a:defRPr>
            </a:lvl1pPr>
            <a:lvl2pPr algn="l" defTabSz="457200" rtl="0" eaLnBrk="0" fontAlgn="base" hangingPunct="0">
              <a:spcBef>
                <a:spcPct val="0"/>
              </a:spcBef>
              <a:spcAft>
                <a:spcPct val="0"/>
              </a:spcAft>
              <a:defRPr sz="3600">
                <a:solidFill>
                  <a:schemeClr val="accent1"/>
                </a:solidFill>
                <a:latin typeface="Trebuchet MS" pitchFamily="34" charset="0"/>
                <a:ea typeface="ＭＳ Ｐゴシック" charset="0"/>
                <a:cs typeface="ＭＳ Ｐゴシック" charset="0"/>
              </a:defRPr>
            </a:lvl2pPr>
            <a:lvl3pPr algn="l" defTabSz="457200" rtl="0" eaLnBrk="0" fontAlgn="base" hangingPunct="0">
              <a:spcBef>
                <a:spcPct val="0"/>
              </a:spcBef>
              <a:spcAft>
                <a:spcPct val="0"/>
              </a:spcAft>
              <a:defRPr sz="3600">
                <a:solidFill>
                  <a:schemeClr val="accent1"/>
                </a:solidFill>
                <a:latin typeface="Trebuchet MS" pitchFamily="34" charset="0"/>
                <a:ea typeface="ＭＳ Ｐゴシック" charset="0"/>
                <a:cs typeface="ＭＳ Ｐゴシック" charset="0"/>
              </a:defRPr>
            </a:lvl3pPr>
            <a:lvl4pPr algn="l" defTabSz="457200" rtl="0" eaLnBrk="0" fontAlgn="base" hangingPunct="0">
              <a:spcBef>
                <a:spcPct val="0"/>
              </a:spcBef>
              <a:spcAft>
                <a:spcPct val="0"/>
              </a:spcAft>
              <a:defRPr sz="3600">
                <a:solidFill>
                  <a:schemeClr val="accent1"/>
                </a:solidFill>
                <a:latin typeface="Trebuchet MS" pitchFamily="34" charset="0"/>
                <a:ea typeface="ＭＳ Ｐゴシック" charset="0"/>
                <a:cs typeface="ＭＳ Ｐゴシック" charset="0"/>
              </a:defRPr>
            </a:lvl4pPr>
            <a:lvl5pPr algn="l" defTabSz="457200" rtl="0" eaLnBrk="0" fontAlgn="base" hangingPunct="0">
              <a:spcBef>
                <a:spcPct val="0"/>
              </a:spcBef>
              <a:spcAft>
                <a:spcPct val="0"/>
              </a:spcAft>
              <a:defRPr sz="3600">
                <a:solidFill>
                  <a:schemeClr val="accent1"/>
                </a:solidFill>
                <a:latin typeface="Trebuchet MS" pitchFamily="34"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de-AT" dirty="0" smtClean="0">
                <a:solidFill>
                  <a:srgbClr val="000090"/>
                </a:solidFill>
              </a:rPr>
              <a:t>Hannelore Henle 73a, 45kg, 160cm</a:t>
            </a:r>
            <a:endParaRPr lang="de-AT" dirty="0">
              <a:solidFill>
                <a:srgbClr val="000090"/>
              </a:solidFill>
            </a:endParaRPr>
          </a:p>
        </p:txBody>
      </p:sp>
    </p:spTree>
    <p:extLst>
      <p:ext uri="{BB962C8B-B14F-4D97-AF65-F5344CB8AC3E}">
        <p14:creationId xmlns:p14="http://schemas.microsoft.com/office/powerpoint/2010/main" val="30643640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08000" y="2060579"/>
            <a:ext cx="6446838" cy="4608513"/>
          </a:xfrm>
        </p:spPr>
        <p:txBody>
          <a:bodyPr/>
          <a:lstStyle/>
          <a:p>
            <a:pPr marL="0" indent="0" eaLnBrk="1" hangingPunct="1">
              <a:lnSpc>
                <a:spcPct val="80000"/>
              </a:lnSpc>
              <a:buFont typeface="Wingdings 3" pitchFamily="18" charset="2"/>
              <a:buNone/>
            </a:pPr>
            <a:r>
              <a:rPr lang="de-DE" altLang="de-DE" sz="2400" b="1" dirty="0" smtClean="0">
                <a:solidFill>
                  <a:schemeClr val="accent2"/>
                </a:solidFill>
                <a:latin typeface="Calibri" pitchFamily="34" charset="0"/>
                <a:ea typeface="ＭＳ Ｐゴシック" pitchFamily="34" charset="-128"/>
              </a:rPr>
              <a:t>Gefahr von Nierenversagen </a:t>
            </a:r>
          </a:p>
          <a:p>
            <a:pPr marL="0" indent="0" eaLnBrk="1" hangingPunct="1">
              <a:lnSpc>
                <a:spcPct val="130000"/>
              </a:lnSpc>
              <a:buFont typeface="Wingdings 3" pitchFamily="18" charset="2"/>
              <a:buNone/>
            </a:pPr>
            <a:r>
              <a:rPr lang="de-DE" altLang="de-DE" sz="1900" b="1" dirty="0" smtClean="0">
                <a:latin typeface="Calibri" pitchFamily="34" charset="0"/>
                <a:ea typeface="ＭＳ Ｐゴシック" pitchFamily="34" charset="-128"/>
              </a:rPr>
              <a:t>NSAR + ACE-Hemmer/</a:t>
            </a:r>
            <a:r>
              <a:rPr lang="de-DE" altLang="de-DE" sz="1900" b="1" dirty="0" err="1" smtClean="0">
                <a:latin typeface="Calibri" pitchFamily="34" charset="0"/>
                <a:ea typeface="ＭＳ Ｐゴシック" pitchFamily="34" charset="-128"/>
              </a:rPr>
              <a:t>Sartane</a:t>
            </a:r>
            <a:r>
              <a:rPr lang="de-DE" altLang="de-DE" sz="1900" b="1" dirty="0" smtClean="0">
                <a:latin typeface="Calibri" pitchFamily="34" charset="0"/>
                <a:ea typeface="ＭＳ Ｐゴシック" pitchFamily="34" charset="-128"/>
              </a:rPr>
              <a:t> + Diuretika</a:t>
            </a:r>
            <a:endParaRPr lang="de-DE" altLang="de-DE" sz="1600" dirty="0" smtClean="0">
              <a:latin typeface="Calibri" pitchFamily="34" charset="0"/>
              <a:ea typeface="ＭＳ Ｐゴシック" pitchFamily="34" charset="-128"/>
            </a:endParaRPr>
          </a:p>
          <a:p>
            <a:pPr marL="0" indent="0" eaLnBrk="1" hangingPunct="1">
              <a:lnSpc>
                <a:spcPct val="130000"/>
              </a:lnSpc>
              <a:buFontTx/>
              <a:buChar char="-"/>
            </a:pPr>
            <a:r>
              <a:rPr lang="de-DE" altLang="de-DE" sz="2000" b="0" dirty="0" smtClean="0">
                <a:latin typeface="Calibri" pitchFamily="34" charset="0"/>
                <a:ea typeface="ＭＳ Ｐゴシック" pitchFamily="34" charset="-128"/>
              </a:rPr>
              <a:t>Verminderte Durchblutung und </a:t>
            </a:r>
            <a:r>
              <a:rPr lang="de-DE" altLang="de-DE" sz="2000" b="0" dirty="0" err="1" smtClean="0">
                <a:latin typeface="Calibri" pitchFamily="34" charset="0"/>
                <a:ea typeface="ＭＳ Ｐゴシック" pitchFamily="34" charset="-128"/>
              </a:rPr>
              <a:t>glomeruläre</a:t>
            </a:r>
            <a:r>
              <a:rPr lang="de-DE" altLang="de-DE" sz="2000" b="0" dirty="0" smtClean="0">
                <a:latin typeface="Calibri" pitchFamily="34" charset="0"/>
                <a:ea typeface="ＭＳ Ｐゴシック" pitchFamily="34" charset="-128"/>
              </a:rPr>
              <a:t> Filtration (verminderte Synthese von </a:t>
            </a:r>
            <a:r>
              <a:rPr lang="de-DE" altLang="de-DE" sz="2000" b="0" dirty="0" err="1" smtClean="0">
                <a:latin typeface="Calibri" pitchFamily="34" charset="0"/>
                <a:ea typeface="ＭＳ Ｐゴシック" pitchFamily="34" charset="-128"/>
              </a:rPr>
              <a:t>vasodilatatorischen</a:t>
            </a:r>
            <a:r>
              <a:rPr lang="de-DE" altLang="de-DE" sz="2000" b="0" dirty="0" smtClean="0">
                <a:latin typeface="Calibri" pitchFamily="34" charset="0"/>
                <a:ea typeface="ＭＳ Ｐゴシック" pitchFamily="34" charset="-128"/>
              </a:rPr>
              <a:t> PGs in der Niere)</a:t>
            </a:r>
          </a:p>
          <a:p>
            <a:pPr marL="0" indent="0" eaLnBrk="1" hangingPunct="1">
              <a:lnSpc>
                <a:spcPct val="130000"/>
              </a:lnSpc>
              <a:buFontTx/>
              <a:buChar char="-"/>
            </a:pPr>
            <a:r>
              <a:rPr lang="de-DE" altLang="de-DE" sz="2000" b="0" dirty="0" smtClean="0">
                <a:latin typeface="Calibri" pitchFamily="34" charset="0"/>
                <a:ea typeface="ＭＳ Ｐゴシック" pitchFamily="34" charset="-128"/>
              </a:rPr>
              <a:t>Senkung des Blutvolumens und damit auch der Nierendurchblutung</a:t>
            </a:r>
          </a:p>
          <a:p>
            <a:pPr marL="0" indent="0" eaLnBrk="1" hangingPunct="1">
              <a:lnSpc>
                <a:spcPct val="130000"/>
              </a:lnSpc>
              <a:buFontTx/>
              <a:buChar char="-"/>
            </a:pPr>
            <a:r>
              <a:rPr lang="de-DE" altLang="de-DE" sz="2000" b="0" dirty="0" smtClean="0">
                <a:latin typeface="Calibri" pitchFamily="34" charset="0"/>
                <a:ea typeface="ＭＳ Ｐゴシック" pitchFamily="34" charset="-128"/>
              </a:rPr>
              <a:t>Anstiegs des Serum-Kaliums durch NSAR (einschließlich COX-2 Inhibitoren) und ACE-Hemmer, Verschlechterung der Nierenfunktion</a:t>
            </a:r>
          </a:p>
        </p:txBody>
      </p:sp>
      <p:sp>
        <p:nvSpPr>
          <p:cNvPr id="6" name="Titel 4"/>
          <p:cNvSpPr txBox="1">
            <a:spLocks/>
          </p:cNvSpPr>
          <p:nvPr/>
        </p:nvSpPr>
        <p:spPr bwMode="auto">
          <a:xfrm>
            <a:off x="620715" y="452438"/>
            <a:ext cx="6843712" cy="114776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gn="l" defTabSz="457200" rtl="0" eaLnBrk="0" fontAlgn="base" hangingPunct="0">
              <a:spcBef>
                <a:spcPct val="0"/>
              </a:spcBef>
              <a:spcAft>
                <a:spcPct val="0"/>
              </a:spcAft>
              <a:defRPr sz="3600" kern="1200">
                <a:solidFill>
                  <a:schemeClr val="accent1"/>
                </a:solidFill>
                <a:latin typeface="+mj-lt"/>
                <a:ea typeface="ＭＳ Ｐゴシック" charset="0"/>
                <a:cs typeface="ＭＳ Ｐゴシック" charset="0"/>
              </a:defRPr>
            </a:lvl1pPr>
            <a:lvl2pPr algn="l" defTabSz="457200" rtl="0" eaLnBrk="0" fontAlgn="base" hangingPunct="0">
              <a:spcBef>
                <a:spcPct val="0"/>
              </a:spcBef>
              <a:spcAft>
                <a:spcPct val="0"/>
              </a:spcAft>
              <a:defRPr sz="3600">
                <a:solidFill>
                  <a:schemeClr val="accent1"/>
                </a:solidFill>
                <a:latin typeface="Trebuchet MS" pitchFamily="34" charset="0"/>
                <a:ea typeface="ＭＳ Ｐゴシック" charset="0"/>
                <a:cs typeface="ＭＳ Ｐゴシック" charset="0"/>
              </a:defRPr>
            </a:lvl2pPr>
            <a:lvl3pPr algn="l" defTabSz="457200" rtl="0" eaLnBrk="0" fontAlgn="base" hangingPunct="0">
              <a:spcBef>
                <a:spcPct val="0"/>
              </a:spcBef>
              <a:spcAft>
                <a:spcPct val="0"/>
              </a:spcAft>
              <a:defRPr sz="3600">
                <a:solidFill>
                  <a:schemeClr val="accent1"/>
                </a:solidFill>
                <a:latin typeface="Trebuchet MS" pitchFamily="34" charset="0"/>
                <a:ea typeface="ＭＳ Ｐゴシック" charset="0"/>
                <a:cs typeface="ＭＳ Ｐゴシック" charset="0"/>
              </a:defRPr>
            </a:lvl3pPr>
            <a:lvl4pPr algn="l" defTabSz="457200" rtl="0" eaLnBrk="0" fontAlgn="base" hangingPunct="0">
              <a:spcBef>
                <a:spcPct val="0"/>
              </a:spcBef>
              <a:spcAft>
                <a:spcPct val="0"/>
              </a:spcAft>
              <a:defRPr sz="3600">
                <a:solidFill>
                  <a:schemeClr val="accent1"/>
                </a:solidFill>
                <a:latin typeface="Trebuchet MS" pitchFamily="34" charset="0"/>
                <a:ea typeface="ＭＳ Ｐゴシック" charset="0"/>
                <a:cs typeface="ＭＳ Ｐゴシック" charset="0"/>
              </a:defRPr>
            </a:lvl4pPr>
            <a:lvl5pPr algn="l" defTabSz="457200" rtl="0" eaLnBrk="0" fontAlgn="base" hangingPunct="0">
              <a:spcBef>
                <a:spcPct val="0"/>
              </a:spcBef>
              <a:spcAft>
                <a:spcPct val="0"/>
              </a:spcAft>
              <a:defRPr sz="3600">
                <a:solidFill>
                  <a:schemeClr val="accent1"/>
                </a:solidFill>
                <a:latin typeface="Trebuchet MS" pitchFamily="34"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de-AT" dirty="0" smtClean="0">
                <a:solidFill>
                  <a:srgbClr val="000090"/>
                </a:solidFill>
              </a:rPr>
              <a:t>Hannelore Henle 73a, 45kg, 160cm</a:t>
            </a:r>
            <a:endParaRPr lang="de-AT" dirty="0">
              <a:solidFill>
                <a:srgbClr val="000090"/>
              </a:solidFill>
            </a:endParaRPr>
          </a:p>
        </p:txBody>
      </p:sp>
      <p:pic>
        <p:nvPicPr>
          <p:cNvPr id="16388" name="Bild 1"/>
          <p:cNvPicPr>
            <a:picLocks noChangeAspect="1"/>
          </p:cNvPicPr>
          <p:nvPr/>
        </p:nvPicPr>
        <p:blipFill>
          <a:blip r:embed="rId3">
            <a:extLst>
              <a:ext uri="{28A0092B-C50C-407E-A947-70E740481C1C}">
                <a14:useLocalDpi xmlns:a14="http://schemas.microsoft.com/office/drawing/2010/main" val="0"/>
              </a:ext>
            </a:extLst>
          </a:blip>
          <a:srcRect l="15512"/>
          <a:stretch>
            <a:fillRect/>
          </a:stretch>
        </p:blipFill>
        <p:spPr bwMode="auto">
          <a:xfrm>
            <a:off x="6819900" y="1341442"/>
            <a:ext cx="2179638"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3566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Inhaltsplatzhalter 2"/>
          <p:cNvSpPr>
            <a:spLocks noGrp="1"/>
          </p:cNvSpPr>
          <p:nvPr>
            <p:ph idx="1"/>
          </p:nvPr>
        </p:nvSpPr>
        <p:spPr>
          <a:xfrm>
            <a:off x="323851" y="404817"/>
            <a:ext cx="7272338" cy="5616575"/>
          </a:xfrm>
        </p:spPr>
        <p:txBody>
          <a:bodyPr>
            <a:normAutofit lnSpcReduction="10000"/>
          </a:bodyPr>
          <a:lstStyle/>
          <a:p>
            <a:pPr marL="0" indent="0">
              <a:buFont typeface="Wingdings 3" pitchFamily="18" charset="2"/>
              <a:buNone/>
            </a:pPr>
            <a:r>
              <a:rPr lang="de-DE" altLang="de-DE" sz="2800" b="1" dirty="0" err="1" smtClean="0">
                <a:solidFill>
                  <a:srgbClr val="FF0000"/>
                </a:solidFill>
                <a:ea typeface="ＭＳ Ｐゴシック" pitchFamily="34" charset="-128"/>
              </a:rPr>
              <a:t>Metformin</a:t>
            </a:r>
            <a:r>
              <a:rPr lang="de-DE" altLang="de-DE" sz="2800" b="1" dirty="0" smtClean="0">
                <a:solidFill>
                  <a:srgbClr val="FF0000"/>
                </a:solidFill>
                <a:ea typeface="ＭＳ Ｐゴシック" pitchFamily="34" charset="-128"/>
              </a:rPr>
              <a:t>: Drug </a:t>
            </a:r>
            <a:r>
              <a:rPr lang="de-DE" altLang="de-DE" sz="2800" b="1" dirty="0" err="1" smtClean="0">
                <a:solidFill>
                  <a:srgbClr val="FF0000"/>
                </a:solidFill>
                <a:ea typeface="ＭＳ Ｐゴシック" pitchFamily="34" charset="-128"/>
              </a:rPr>
              <a:t>Safety</a:t>
            </a:r>
            <a:r>
              <a:rPr lang="de-DE" altLang="de-DE" sz="2800" b="1" dirty="0" smtClean="0">
                <a:solidFill>
                  <a:srgbClr val="FF0000"/>
                </a:solidFill>
                <a:ea typeface="ＭＳ Ｐゴシック" pitchFamily="34" charset="-128"/>
              </a:rPr>
              <a:t> Mail 2015-06</a:t>
            </a:r>
            <a:r>
              <a:rPr lang="de-DE" altLang="de-DE" sz="2400" b="1" dirty="0" smtClean="0">
                <a:solidFill>
                  <a:srgbClr val="FF0000"/>
                </a:solidFill>
                <a:ea typeface="ＭＳ Ｐゴシック" pitchFamily="34" charset="-128"/>
              </a:rPr>
              <a:t/>
            </a:r>
            <a:br>
              <a:rPr lang="de-DE" altLang="de-DE" sz="2400" b="1" dirty="0" smtClean="0">
                <a:solidFill>
                  <a:srgbClr val="FF0000"/>
                </a:solidFill>
                <a:ea typeface="ＭＳ Ｐゴシック" pitchFamily="34" charset="-128"/>
              </a:rPr>
            </a:br>
            <a:r>
              <a:rPr lang="de-DE" altLang="de-DE" sz="2400" b="1" dirty="0" smtClean="0">
                <a:solidFill>
                  <a:srgbClr val="FF0000"/>
                </a:solidFill>
                <a:ea typeface="ＭＳ Ｐゴシック" pitchFamily="34" charset="-128"/>
              </a:rPr>
              <a:t/>
            </a:r>
            <a:br>
              <a:rPr lang="de-DE" altLang="de-DE" sz="2400" b="1" dirty="0" smtClean="0">
                <a:solidFill>
                  <a:srgbClr val="FF0000"/>
                </a:solidFill>
                <a:ea typeface="ＭＳ Ｐゴシック" pitchFamily="34" charset="-128"/>
              </a:rPr>
            </a:br>
            <a:endParaRPr lang="de-DE" altLang="de-DE" sz="2400" b="1" dirty="0" smtClean="0">
              <a:solidFill>
                <a:srgbClr val="FF0000"/>
              </a:solidFill>
              <a:ea typeface="ＭＳ Ｐゴシック" pitchFamily="34" charset="-128"/>
            </a:endParaRPr>
          </a:p>
          <a:p>
            <a:pPr marL="0" indent="0"/>
            <a:r>
              <a:rPr lang="de-DE" altLang="de-DE" b="1" dirty="0" smtClean="0">
                <a:ea typeface="ＭＳ Ｐゴシック" pitchFamily="34" charset="-128"/>
              </a:rPr>
              <a:t> </a:t>
            </a:r>
            <a:r>
              <a:rPr lang="de-DE" altLang="de-DE" b="0" dirty="0" smtClean="0">
                <a:ea typeface="ＭＳ Ｐゴシック" pitchFamily="34" charset="-128"/>
              </a:rPr>
              <a:t>30.03.2015 – Information des </a:t>
            </a:r>
            <a:r>
              <a:rPr lang="de-DE" altLang="de-DE" b="0" dirty="0" err="1" smtClean="0">
                <a:ea typeface="ＭＳ Ｐゴシック" pitchFamily="34" charset="-128"/>
              </a:rPr>
              <a:t>BfArM</a:t>
            </a:r>
            <a:r>
              <a:rPr lang="de-DE" altLang="de-DE" b="0" dirty="0" smtClean="0">
                <a:ea typeface="ＭＳ Ｐゴシック" pitchFamily="34" charset="-128"/>
              </a:rPr>
              <a:t> zu </a:t>
            </a:r>
            <a:r>
              <a:rPr lang="de-DE" altLang="de-DE" b="0" dirty="0" err="1" smtClean="0">
                <a:ea typeface="ＭＳ Ｐゴシック" pitchFamily="34" charset="-128"/>
              </a:rPr>
              <a:t>Metformin</a:t>
            </a:r>
            <a:r>
              <a:rPr lang="de-DE" altLang="de-DE" b="0" dirty="0" smtClean="0">
                <a:ea typeface="ＭＳ Ｐゴシック" pitchFamily="34" charset="-128"/>
              </a:rPr>
              <a:t>: Aktualisierung der Fach- und Gebrauchsinformation hinsichtlich der Kontraindikation bei Patienten mit eingeschränkter Nierenfunktion</a:t>
            </a:r>
            <a:br>
              <a:rPr lang="de-DE" altLang="de-DE" b="0" dirty="0" smtClean="0">
                <a:ea typeface="ＭＳ Ｐゴシック" pitchFamily="34" charset="-128"/>
              </a:rPr>
            </a:br>
            <a:endParaRPr lang="de-DE" altLang="de-DE" b="0" dirty="0" smtClean="0">
              <a:ea typeface="ＭＳ Ｐゴシック" pitchFamily="34" charset="-128"/>
            </a:endParaRPr>
          </a:p>
          <a:p>
            <a:pPr marL="0" indent="0"/>
            <a:r>
              <a:rPr lang="de-DE" altLang="de-DE" b="0" dirty="0" smtClean="0">
                <a:ea typeface="ＭＳ Ｐゴシック" pitchFamily="34" charset="-128"/>
              </a:rPr>
              <a:t> Nach Abschluss eines europäischen Bewertungsverfahrens wurde die </a:t>
            </a:r>
            <a:r>
              <a:rPr lang="de-DE" altLang="de-DE" b="0" i="1" dirty="0" smtClean="0">
                <a:ea typeface="ＭＳ Ｐゴシック" pitchFamily="34" charset="-128"/>
              </a:rPr>
              <a:t>Grenze für die </a:t>
            </a:r>
            <a:r>
              <a:rPr lang="de-DE" altLang="de-DE" i="1" dirty="0" err="1" smtClean="0">
                <a:ea typeface="ＭＳ Ｐゴシック" pitchFamily="34" charset="-128"/>
              </a:rPr>
              <a:t>Kreatinin-Clearance</a:t>
            </a:r>
            <a:r>
              <a:rPr lang="de-DE" altLang="de-DE" i="1" dirty="0" smtClean="0">
                <a:ea typeface="ＭＳ Ｐゴシック" pitchFamily="34" charset="-128"/>
              </a:rPr>
              <a:t>, ab welcher </a:t>
            </a:r>
            <a:r>
              <a:rPr lang="de-DE" altLang="de-DE" i="1" dirty="0" err="1" smtClean="0">
                <a:ea typeface="ＭＳ Ｐゴシック" pitchFamily="34" charset="-128"/>
              </a:rPr>
              <a:t>Metformin</a:t>
            </a:r>
            <a:r>
              <a:rPr lang="de-DE" altLang="de-DE" i="1" dirty="0" smtClean="0">
                <a:ea typeface="ＭＳ Ｐゴシック" pitchFamily="34" charset="-128"/>
              </a:rPr>
              <a:t> kontraindiziert ist, auf jetzt 45 ml/min gesenkt</a:t>
            </a:r>
            <a:r>
              <a:rPr lang="de-DE" altLang="de-DE" b="0" i="1" dirty="0" smtClean="0">
                <a:ea typeface="ＭＳ Ｐゴシック" pitchFamily="34" charset="-128"/>
              </a:rPr>
              <a:t>.</a:t>
            </a:r>
            <a:br>
              <a:rPr lang="de-DE" altLang="de-DE" b="0" i="1" dirty="0" smtClean="0">
                <a:ea typeface="ＭＳ Ｐゴシック" pitchFamily="34" charset="-128"/>
              </a:rPr>
            </a:br>
            <a:endParaRPr lang="de-DE" altLang="de-DE" b="0" i="1" dirty="0" smtClean="0">
              <a:ea typeface="ＭＳ Ｐゴシック" pitchFamily="34" charset="-128"/>
            </a:endParaRPr>
          </a:p>
          <a:p>
            <a:pPr marL="0" indent="0"/>
            <a:r>
              <a:rPr lang="de-DE" altLang="de-DE" b="0" i="1" dirty="0" smtClean="0">
                <a:ea typeface="ＭＳ Ｐゴシック" pitchFamily="34" charset="-128"/>
              </a:rPr>
              <a:t> </a:t>
            </a:r>
            <a:r>
              <a:rPr lang="de-DE" altLang="de-DE" b="0" dirty="0" smtClean="0">
                <a:ea typeface="ＭＳ Ｐゴシック" pitchFamily="34" charset="-128"/>
              </a:rPr>
              <a:t>Patienten mit einer </a:t>
            </a:r>
            <a:r>
              <a:rPr lang="de-DE" altLang="de-DE" b="0" dirty="0" err="1" smtClean="0">
                <a:ea typeface="ＭＳ Ｐゴシック" pitchFamily="34" charset="-128"/>
              </a:rPr>
              <a:t>Kreatinin-Clearance</a:t>
            </a:r>
            <a:r>
              <a:rPr lang="de-DE" altLang="de-DE" b="0" dirty="0" smtClean="0">
                <a:ea typeface="ＭＳ Ｐゴシック" pitchFamily="34" charset="-128"/>
              </a:rPr>
              <a:t> </a:t>
            </a:r>
            <a:r>
              <a:rPr lang="de-DE" altLang="de-DE" i="1" dirty="0" smtClean="0">
                <a:ea typeface="ＭＳ Ｐゴシック" pitchFamily="34" charset="-128"/>
              </a:rPr>
              <a:t>zwischen 45 ml/min und 59 ml/min</a:t>
            </a:r>
            <a:r>
              <a:rPr lang="de-DE" altLang="de-DE" b="0" i="1" dirty="0" smtClean="0">
                <a:ea typeface="ＭＳ Ｐゴシック" pitchFamily="34" charset="-128"/>
              </a:rPr>
              <a:t>: </a:t>
            </a:r>
            <a:r>
              <a:rPr lang="de-DE" altLang="de-DE" b="0" dirty="0" smtClean="0">
                <a:ea typeface="ＭＳ Ｐゴシック" pitchFamily="34" charset="-128"/>
              </a:rPr>
              <a:t>In diesen Fällen beträgt die </a:t>
            </a:r>
            <a:r>
              <a:rPr lang="de-DE" altLang="de-DE" i="1" dirty="0" smtClean="0">
                <a:ea typeface="ＭＳ Ｐゴシック" pitchFamily="34" charset="-128"/>
              </a:rPr>
              <a:t>maximale Tagesdosis 1000 mg/d (aufgeteilt in zwei Einzeldosen</a:t>
            </a:r>
            <a:r>
              <a:rPr lang="de-DE" altLang="de-DE" b="0" i="1" dirty="0" smtClean="0">
                <a:ea typeface="ＭＳ Ｐゴシック" pitchFamily="34" charset="-128"/>
              </a:rPr>
              <a:t>) </a:t>
            </a:r>
            <a:r>
              <a:rPr lang="de-DE" altLang="de-DE" b="0" dirty="0" smtClean="0">
                <a:ea typeface="ＭＳ Ｐゴシック" pitchFamily="34" charset="-128"/>
              </a:rPr>
              <a:t>und die Nierenfunktion muss alle drei bis sechs Monate kontrolliert werden. </a:t>
            </a:r>
            <a:r>
              <a:rPr lang="de-DE" altLang="de-DE" b="0" dirty="0" err="1" smtClean="0">
                <a:ea typeface="ＭＳ Ｐゴシック" pitchFamily="34" charset="-128"/>
              </a:rPr>
              <a:t>Metformin</a:t>
            </a:r>
            <a:r>
              <a:rPr lang="de-DE" altLang="de-DE" b="0" dirty="0" smtClean="0">
                <a:ea typeface="ＭＳ Ｐゴシック" pitchFamily="34" charset="-128"/>
              </a:rPr>
              <a:t> muss sofort abgesetzt werden, wenn die </a:t>
            </a:r>
            <a:r>
              <a:rPr lang="de-DE" altLang="de-DE" b="0" dirty="0" err="1" smtClean="0">
                <a:ea typeface="ＭＳ Ｐゴシック" pitchFamily="34" charset="-128"/>
              </a:rPr>
              <a:t>Kreatinin-Clearance</a:t>
            </a:r>
            <a:r>
              <a:rPr lang="de-DE" altLang="de-DE" b="0" dirty="0" smtClean="0">
                <a:ea typeface="ＭＳ Ｐゴシック" pitchFamily="34" charset="-128"/>
              </a:rPr>
              <a:t> unter 45 ml/min (</a:t>
            </a:r>
            <a:r>
              <a:rPr lang="de-DE" altLang="de-DE" b="0" dirty="0" err="1" smtClean="0">
                <a:ea typeface="ＭＳ Ｐゴシック" pitchFamily="34" charset="-128"/>
              </a:rPr>
              <a:t>eGFR</a:t>
            </a:r>
            <a:r>
              <a:rPr lang="de-DE" altLang="de-DE" b="0" dirty="0" smtClean="0">
                <a:ea typeface="ＭＳ Ｐゴシック" pitchFamily="34" charset="-128"/>
              </a:rPr>
              <a:t> &lt; 45 ml/min/1,73 m²) fällt.</a:t>
            </a:r>
          </a:p>
        </p:txBody>
      </p:sp>
    </p:spTree>
    <p:extLst>
      <p:ext uri="{BB962C8B-B14F-4D97-AF65-F5344CB8AC3E}">
        <p14:creationId xmlns:p14="http://schemas.microsoft.com/office/powerpoint/2010/main" val="308589909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Schmerzmedikamente</a:t>
            </a:r>
            <a:endParaRPr lang="de-DE" dirty="0"/>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170447723"/>
              </p:ext>
            </p:extLst>
          </p:nvPr>
        </p:nvGraphicFramePr>
        <p:xfrm>
          <a:off x="731375" y="1621340"/>
          <a:ext cx="5844477" cy="3962472"/>
        </p:xfrm>
        <a:graphic>
          <a:graphicData uri="http://schemas.openxmlformats.org/drawingml/2006/table">
            <a:tbl>
              <a:tblPr firstRow="1" bandRow="1">
                <a:tableStyleId>{5C22544A-7EE6-4342-B048-85BDC9FD1C3A}</a:tableStyleId>
              </a:tblPr>
              <a:tblGrid>
                <a:gridCol w="5844477"/>
              </a:tblGrid>
              <a:tr h="495309">
                <a:tc>
                  <a:txBody>
                    <a:bodyPr/>
                    <a:lstStyle/>
                    <a:p>
                      <a:r>
                        <a:rPr lang="de-DE" sz="2400" b="0" dirty="0" err="1" smtClean="0">
                          <a:solidFill>
                            <a:schemeClr val="tx1"/>
                          </a:solidFill>
                        </a:rPr>
                        <a:t>Novalgin</a:t>
                      </a:r>
                      <a:endParaRPr lang="de-DE" sz="2400" b="0" dirty="0">
                        <a:solidFill>
                          <a:schemeClr val="tx1"/>
                        </a:solidFill>
                      </a:endParaRPr>
                    </a:p>
                  </a:txBody>
                  <a:tcPr>
                    <a:solidFill>
                      <a:schemeClr val="accent2">
                        <a:lumMod val="20000"/>
                        <a:lumOff val="80000"/>
                      </a:schemeClr>
                    </a:solidFill>
                  </a:tcPr>
                </a:tc>
              </a:tr>
              <a:tr h="49530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400" dirty="0" err="1" smtClean="0"/>
                        <a:t>Seractil</a:t>
                      </a:r>
                      <a:endParaRPr lang="de-DE" sz="2400" dirty="0" smtClean="0"/>
                    </a:p>
                  </a:txBody>
                  <a:tcPr>
                    <a:solidFill>
                      <a:schemeClr val="accent1">
                        <a:lumMod val="40000"/>
                        <a:lumOff val="60000"/>
                      </a:schemeClr>
                    </a:solidFill>
                  </a:tcPr>
                </a:tc>
              </a:tr>
              <a:tr h="495309">
                <a:tc>
                  <a:txBody>
                    <a:bodyPr/>
                    <a:lstStyle/>
                    <a:p>
                      <a:r>
                        <a:rPr lang="de-DE" sz="2400" dirty="0" err="1" smtClean="0"/>
                        <a:t>Ibumetin</a:t>
                      </a:r>
                      <a:endParaRPr lang="de-DE" sz="2400" dirty="0"/>
                    </a:p>
                  </a:txBody>
                  <a:tcPr>
                    <a:solidFill>
                      <a:schemeClr val="accent1">
                        <a:lumMod val="40000"/>
                        <a:lumOff val="60000"/>
                      </a:schemeClr>
                    </a:solidFill>
                  </a:tcPr>
                </a:tc>
              </a:tr>
              <a:tr h="49530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400" dirty="0" err="1" smtClean="0"/>
                        <a:t>Parkemed</a:t>
                      </a:r>
                      <a:endParaRPr lang="de-DE" sz="2400" dirty="0" smtClean="0"/>
                    </a:p>
                  </a:txBody>
                  <a:tcPr>
                    <a:solidFill>
                      <a:schemeClr val="accent1">
                        <a:lumMod val="40000"/>
                        <a:lumOff val="60000"/>
                      </a:schemeClr>
                    </a:solidFill>
                  </a:tcPr>
                </a:tc>
              </a:tr>
              <a:tr h="49530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400" dirty="0" err="1" smtClean="0"/>
                        <a:t>Tramal</a:t>
                      </a:r>
                      <a:endParaRPr lang="de-DE" sz="2400" dirty="0" smtClean="0"/>
                    </a:p>
                  </a:txBody>
                  <a:tcPr>
                    <a:solidFill>
                      <a:schemeClr val="accent2">
                        <a:lumMod val="60000"/>
                        <a:lumOff val="40000"/>
                      </a:schemeClr>
                    </a:solidFill>
                  </a:tcPr>
                </a:tc>
              </a:tr>
              <a:tr h="49530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400" dirty="0" err="1" smtClean="0"/>
                        <a:t>Hydal</a:t>
                      </a:r>
                      <a:r>
                        <a:rPr lang="de-DE" sz="2400" dirty="0" smtClean="0"/>
                        <a:t> </a:t>
                      </a:r>
                    </a:p>
                  </a:txBody>
                  <a:tcPr>
                    <a:solidFill>
                      <a:schemeClr val="accent1"/>
                    </a:solidFill>
                  </a:tcPr>
                </a:tc>
              </a:tr>
              <a:tr h="49530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400" dirty="0" err="1" smtClean="0"/>
                        <a:t>Fentanyl</a:t>
                      </a:r>
                      <a:endParaRPr lang="de-DE" sz="2400" dirty="0" smtClean="0"/>
                    </a:p>
                  </a:txBody>
                  <a:tcPr>
                    <a:solidFill>
                      <a:schemeClr val="accent1"/>
                    </a:solidFill>
                  </a:tcPr>
                </a:tc>
              </a:tr>
              <a:tr h="495309">
                <a:tc>
                  <a:txBody>
                    <a:bodyPr/>
                    <a:lstStyle/>
                    <a:p>
                      <a:r>
                        <a:rPr lang="de-DE" sz="2400" dirty="0" err="1" smtClean="0"/>
                        <a:t>Durogesic</a:t>
                      </a:r>
                      <a:endParaRPr lang="de-DE" sz="2400" dirty="0"/>
                    </a:p>
                  </a:txBody>
                  <a:tcPr>
                    <a:solidFill>
                      <a:schemeClr val="accent1"/>
                    </a:solidFill>
                  </a:tcPr>
                </a:tc>
              </a:tr>
            </a:tbl>
          </a:graphicData>
        </a:graphic>
      </p:graphicFrame>
    </p:spTree>
    <p:extLst>
      <p:ext uri="{BB962C8B-B14F-4D97-AF65-F5344CB8AC3E}">
        <p14:creationId xmlns:p14="http://schemas.microsoft.com/office/powerpoint/2010/main" val="751364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Magenschutz</a:t>
            </a:r>
            <a:br>
              <a:rPr lang="de-DE" dirty="0" smtClean="0"/>
            </a:br>
            <a:r>
              <a:rPr lang="de-DE" dirty="0" smtClean="0"/>
              <a:t>(</a:t>
            </a:r>
            <a:r>
              <a:rPr lang="de-DE" dirty="0" err="1" smtClean="0"/>
              <a:t>Protonenpumpenhemmer</a:t>
            </a:r>
            <a:r>
              <a:rPr lang="de-DE" dirty="0" smtClean="0"/>
              <a:t>)</a:t>
            </a:r>
            <a:endParaRPr lang="de-DE" dirty="0"/>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2807369799"/>
              </p:ext>
            </p:extLst>
          </p:nvPr>
        </p:nvGraphicFramePr>
        <p:xfrm>
          <a:off x="609600" y="2491094"/>
          <a:ext cx="6348413" cy="1828800"/>
        </p:xfrm>
        <a:graphic>
          <a:graphicData uri="http://schemas.openxmlformats.org/drawingml/2006/table">
            <a:tbl>
              <a:tblPr bandRow="1">
                <a:tableStyleId>{5C22544A-7EE6-4342-B048-85BDC9FD1C3A}</a:tableStyleId>
              </a:tblPr>
              <a:tblGrid>
                <a:gridCol w="6348413"/>
              </a:tblGrid>
              <a:tr h="370840">
                <a:tc>
                  <a:txBody>
                    <a:bodyPr/>
                    <a:lstStyle/>
                    <a:p>
                      <a:r>
                        <a:rPr lang="de-DE" sz="2400" b="0" dirty="0" err="1" smtClean="0">
                          <a:solidFill>
                            <a:srgbClr val="000000"/>
                          </a:solidFill>
                        </a:rPr>
                        <a:t>Pantoloc</a:t>
                      </a:r>
                      <a:endParaRPr lang="de-DE" sz="2400" b="0" dirty="0">
                        <a:solidFill>
                          <a:srgbClr val="000000"/>
                        </a:solidFill>
                      </a:endParaRPr>
                    </a:p>
                  </a:txBody>
                  <a:tcPr>
                    <a:solidFill>
                      <a:schemeClr val="accent2">
                        <a:lumMod val="20000"/>
                        <a:lumOff val="80000"/>
                      </a:schemeClr>
                    </a:solidFill>
                  </a:tcPr>
                </a:tc>
              </a:tr>
              <a:tr h="370840">
                <a:tc>
                  <a:txBody>
                    <a:bodyPr/>
                    <a:lstStyle/>
                    <a:p>
                      <a:r>
                        <a:rPr lang="de-DE" sz="2400" dirty="0" err="1" smtClean="0"/>
                        <a:t>Nexium</a:t>
                      </a:r>
                      <a:endParaRPr lang="de-DE" sz="2400" dirty="0"/>
                    </a:p>
                  </a:txBody>
                  <a:tcPr>
                    <a:solidFill>
                      <a:schemeClr val="accent2">
                        <a:lumMod val="20000"/>
                        <a:lumOff val="80000"/>
                      </a:schemeClr>
                    </a:solidFill>
                  </a:tcPr>
                </a:tc>
              </a:tr>
              <a:tr h="370840">
                <a:tc>
                  <a:txBody>
                    <a:bodyPr/>
                    <a:lstStyle/>
                    <a:p>
                      <a:r>
                        <a:rPr lang="de-DE" sz="2400" dirty="0" err="1" smtClean="0"/>
                        <a:t>Esomeprazol</a:t>
                      </a:r>
                      <a:endParaRPr lang="de-DE" sz="2400" dirty="0"/>
                    </a:p>
                  </a:txBody>
                  <a:tcPr>
                    <a:solidFill>
                      <a:schemeClr val="accent2">
                        <a:lumMod val="20000"/>
                        <a:lumOff val="80000"/>
                      </a:schemeClr>
                    </a:solidFill>
                  </a:tcPr>
                </a:tc>
              </a:tr>
              <a:tr h="370840">
                <a:tc>
                  <a:txBody>
                    <a:bodyPr/>
                    <a:lstStyle/>
                    <a:p>
                      <a:r>
                        <a:rPr lang="de-DE" sz="2400" dirty="0" err="1" smtClean="0"/>
                        <a:t>Durotiv</a:t>
                      </a:r>
                      <a:endParaRPr lang="de-DE" sz="2400" dirty="0"/>
                    </a:p>
                  </a:txBody>
                  <a:tcPr>
                    <a:solidFill>
                      <a:schemeClr val="accent2">
                        <a:lumMod val="20000"/>
                        <a:lumOff val="80000"/>
                      </a:schemeClr>
                    </a:solidFill>
                  </a:tcPr>
                </a:tc>
              </a:tr>
            </a:tbl>
          </a:graphicData>
        </a:graphic>
      </p:graphicFrame>
    </p:spTree>
    <p:extLst>
      <p:ext uri="{BB962C8B-B14F-4D97-AF65-F5344CB8AC3E}">
        <p14:creationId xmlns:p14="http://schemas.microsoft.com/office/powerpoint/2010/main" val="3157514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Antibiotika	</a:t>
            </a:r>
            <a:endParaRPr lang="de-DE" dirty="0"/>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1941754429"/>
              </p:ext>
            </p:extLst>
          </p:nvPr>
        </p:nvGraphicFramePr>
        <p:xfrm>
          <a:off x="609600" y="2160588"/>
          <a:ext cx="6348413" cy="1828800"/>
        </p:xfrm>
        <a:graphic>
          <a:graphicData uri="http://schemas.openxmlformats.org/drawingml/2006/table">
            <a:tbl>
              <a:tblPr bandRow="1">
                <a:tableStyleId>{5C22544A-7EE6-4342-B048-85BDC9FD1C3A}</a:tableStyleId>
              </a:tblPr>
              <a:tblGrid>
                <a:gridCol w="6348413"/>
              </a:tblGrid>
              <a:tr h="370840">
                <a:tc>
                  <a:txBody>
                    <a:bodyPr/>
                    <a:lstStyle/>
                    <a:p>
                      <a:r>
                        <a:rPr lang="de-DE" sz="2400" b="0" dirty="0" err="1" smtClean="0">
                          <a:solidFill>
                            <a:srgbClr val="000000"/>
                          </a:solidFill>
                        </a:rPr>
                        <a:t>Ospexin</a:t>
                      </a:r>
                      <a:endParaRPr lang="de-DE" sz="2400" b="0" dirty="0">
                        <a:solidFill>
                          <a:srgbClr val="000000"/>
                        </a:solidFill>
                      </a:endParaRPr>
                    </a:p>
                  </a:txBody>
                  <a:tcPr>
                    <a:solidFill>
                      <a:srgbClr val="DBF4CA"/>
                    </a:solidFill>
                  </a:tcPr>
                </a:tc>
              </a:tr>
              <a:tr h="370840">
                <a:tc>
                  <a:txBody>
                    <a:bodyPr/>
                    <a:lstStyle/>
                    <a:p>
                      <a:r>
                        <a:rPr lang="de-DE" sz="2400" dirty="0" err="1" smtClean="0"/>
                        <a:t>Augmentin</a:t>
                      </a:r>
                      <a:endParaRPr lang="de-DE" sz="2400" dirty="0"/>
                    </a:p>
                  </a:txBody>
                  <a:tcPr>
                    <a:solidFill>
                      <a:srgbClr val="DBF4CA"/>
                    </a:solidFill>
                  </a:tcPr>
                </a:tc>
              </a:tr>
              <a:tr h="370840">
                <a:tc>
                  <a:txBody>
                    <a:bodyPr/>
                    <a:lstStyle/>
                    <a:p>
                      <a:r>
                        <a:rPr lang="de-DE" sz="2400" dirty="0" err="1" smtClean="0"/>
                        <a:t>Ciprofloxacin</a:t>
                      </a:r>
                      <a:endParaRPr lang="de-DE" sz="2400" dirty="0"/>
                    </a:p>
                  </a:txBody>
                  <a:tcPr>
                    <a:solidFill>
                      <a:srgbClr val="DBF4CA"/>
                    </a:solidFill>
                  </a:tcPr>
                </a:tc>
              </a:tr>
              <a:tr h="370840">
                <a:tc>
                  <a:txBody>
                    <a:bodyPr/>
                    <a:lstStyle/>
                    <a:p>
                      <a:r>
                        <a:rPr lang="de-DE" sz="2400" dirty="0" err="1" smtClean="0"/>
                        <a:t>Clarithromycin</a:t>
                      </a:r>
                      <a:endParaRPr lang="de-DE" sz="2400" dirty="0"/>
                    </a:p>
                  </a:txBody>
                  <a:tcPr>
                    <a:solidFill>
                      <a:srgbClr val="DBF4CA"/>
                    </a:solidFill>
                  </a:tcPr>
                </a:tc>
              </a:tr>
            </a:tbl>
          </a:graphicData>
        </a:graphic>
      </p:graphicFrame>
    </p:spTree>
    <p:extLst>
      <p:ext uri="{BB962C8B-B14F-4D97-AF65-F5344CB8AC3E}">
        <p14:creationId xmlns:p14="http://schemas.microsoft.com/office/powerpoint/2010/main" val="1977167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Cholesterinsenker</a:t>
            </a:r>
            <a:endParaRPr lang="de-DE" dirty="0"/>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3632979516"/>
              </p:ext>
            </p:extLst>
          </p:nvPr>
        </p:nvGraphicFramePr>
        <p:xfrm>
          <a:off x="609600" y="2160588"/>
          <a:ext cx="6348413" cy="1828800"/>
        </p:xfrm>
        <a:graphic>
          <a:graphicData uri="http://schemas.openxmlformats.org/drawingml/2006/table">
            <a:tbl>
              <a:tblPr bandRow="1">
                <a:tableStyleId>{5C22544A-7EE6-4342-B048-85BDC9FD1C3A}</a:tableStyleId>
              </a:tblPr>
              <a:tblGrid>
                <a:gridCol w="6348413"/>
              </a:tblGrid>
              <a:tr h="370840">
                <a:tc>
                  <a:txBody>
                    <a:bodyPr/>
                    <a:lstStyle/>
                    <a:p>
                      <a:r>
                        <a:rPr lang="de-DE" sz="2400" dirty="0" err="1" smtClean="0"/>
                        <a:t>Simvastatin</a:t>
                      </a:r>
                      <a:endParaRPr lang="de-DE" sz="2400" dirty="0"/>
                    </a:p>
                  </a:txBody>
                  <a:tcPr/>
                </a:tc>
              </a:tr>
              <a:tr h="370840">
                <a:tc>
                  <a:txBody>
                    <a:bodyPr/>
                    <a:lstStyle/>
                    <a:p>
                      <a:r>
                        <a:rPr lang="de-DE" sz="2400" dirty="0" err="1" smtClean="0"/>
                        <a:t>Zocord</a:t>
                      </a:r>
                      <a:endParaRPr lang="de-DE" sz="2400" dirty="0" smtClean="0"/>
                    </a:p>
                  </a:txBody>
                  <a:tcPr/>
                </a:tc>
              </a:tr>
              <a:tr h="370840">
                <a:tc>
                  <a:txBody>
                    <a:bodyPr/>
                    <a:lstStyle/>
                    <a:p>
                      <a:r>
                        <a:rPr lang="de-DE" sz="2400" dirty="0" smtClean="0"/>
                        <a:t>Sortis</a:t>
                      </a:r>
                    </a:p>
                  </a:txBody>
                  <a:tcPr/>
                </a:tc>
              </a:tr>
              <a:tr h="370840">
                <a:tc>
                  <a:txBody>
                    <a:bodyPr/>
                    <a:lstStyle/>
                    <a:p>
                      <a:r>
                        <a:rPr lang="de-DE" sz="2400" dirty="0" err="1" smtClean="0"/>
                        <a:t>Lescol</a:t>
                      </a:r>
                      <a:endParaRPr lang="de-DE" sz="2400" dirty="0" smtClean="0"/>
                    </a:p>
                  </a:txBody>
                  <a:tcPr/>
                </a:tc>
              </a:tr>
            </a:tbl>
          </a:graphicData>
        </a:graphic>
      </p:graphicFrame>
    </p:spTree>
    <p:extLst>
      <p:ext uri="{BB962C8B-B14F-4D97-AF65-F5344CB8AC3E}">
        <p14:creationId xmlns:p14="http://schemas.microsoft.com/office/powerpoint/2010/main" val="19371037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Übersicht </a:t>
            </a:r>
            <a:r>
              <a:rPr lang="de-AT" dirty="0" err="1" smtClean="0"/>
              <a:t>Statine</a:t>
            </a:r>
            <a:endParaRPr lang="de-AT"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8249" y="1723300"/>
            <a:ext cx="7547502" cy="427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179512" y="6181273"/>
            <a:ext cx="8139628" cy="400110"/>
          </a:xfrm>
          <a:prstGeom prst="rect">
            <a:avLst/>
          </a:prstGeom>
          <a:noFill/>
        </p:spPr>
        <p:txBody>
          <a:bodyPr wrap="square" rtlCol="0">
            <a:spAutoFit/>
          </a:bodyPr>
          <a:lstStyle/>
          <a:p>
            <a:r>
              <a:rPr lang="de-DE" sz="1000" dirty="0" smtClean="0">
                <a:latin typeface="Corbel" panose="020B0503020204020204" pitchFamily="34" charset="0"/>
                <a:cs typeface="Arial"/>
              </a:rPr>
              <a:t>aus : Rose O. Das persönliche Risiko zählt. DAZ 22-2013</a:t>
            </a:r>
          </a:p>
          <a:p>
            <a:endParaRPr lang="de-DE" sz="1000" dirty="0"/>
          </a:p>
        </p:txBody>
      </p:sp>
    </p:spTree>
    <p:extLst>
      <p:ext uri="{BB962C8B-B14F-4D97-AF65-F5344CB8AC3E}">
        <p14:creationId xmlns:p14="http://schemas.microsoft.com/office/powerpoint/2010/main" val="98609384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Blutgerinnungshemmende Medikamente</a:t>
            </a:r>
            <a:endParaRPr lang="de-DE" dirty="0"/>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23967509"/>
              </p:ext>
            </p:extLst>
          </p:nvPr>
        </p:nvGraphicFramePr>
        <p:xfrm>
          <a:off x="644393" y="2647649"/>
          <a:ext cx="6348413" cy="1828800"/>
        </p:xfrm>
        <a:graphic>
          <a:graphicData uri="http://schemas.openxmlformats.org/drawingml/2006/table">
            <a:tbl>
              <a:tblPr bandRow="1">
                <a:tableStyleId>{5C22544A-7EE6-4342-B048-85BDC9FD1C3A}</a:tableStyleId>
              </a:tblPr>
              <a:tblGrid>
                <a:gridCol w="6348413"/>
              </a:tblGrid>
              <a:tr h="370840">
                <a:tc>
                  <a:txBody>
                    <a:bodyPr/>
                    <a:lstStyle/>
                    <a:p>
                      <a:r>
                        <a:rPr lang="de-DE" sz="2400" dirty="0" err="1" smtClean="0"/>
                        <a:t>Marcoumar</a:t>
                      </a:r>
                      <a:endParaRPr lang="de-DE" sz="2400" dirty="0"/>
                    </a:p>
                  </a:txBody>
                  <a:tcPr/>
                </a:tc>
              </a:tr>
              <a:tr h="370840">
                <a:tc>
                  <a:txBody>
                    <a:bodyPr/>
                    <a:lstStyle/>
                    <a:p>
                      <a:r>
                        <a:rPr lang="de-DE" sz="2400" dirty="0" err="1" smtClean="0"/>
                        <a:t>Lovenox</a:t>
                      </a:r>
                      <a:endParaRPr lang="de-DE" sz="2400" dirty="0"/>
                    </a:p>
                  </a:txBody>
                  <a:tcPr/>
                </a:tc>
              </a:tr>
              <a:tr h="370840">
                <a:tc>
                  <a:txBody>
                    <a:bodyPr/>
                    <a:lstStyle/>
                    <a:p>
                      <a:r>
                        <a:rPr lang="de-DE" sz="2400" dirty="0" err="1" smtClean="0"/>
                        <a:t>Eliquis</a:t>
                      </a:r>
                      <a:endParaRPr lang="de-DE" sz="2400" dirty="0"/>
                    </a:p>
                  </a:txBody>
                  <a:tcPr/>
                </a:tc>
              </a:tr>
              <a:tr h="370840">
                <a:tc>
                  <a:txBody>
                    <a:bodyPr/>
                    <a:lstStyle/>
                    <a:p>
                      <a:r>
                        <a:rPr lang="de-DE" sz="2400" dirty="0" err="1" smtClean="0"/>
                        <a:t>Thrombo</a:t>
                      </a:r>
                      <a:r>
                        <a:rPr lang="de-DE" sz="2400" baseline="0" dirty="0" smtClean="0"/>
                        <a:t> ASS</a:t>
                      </a:r>
                      <a:endParaRPr lang="de-DE" sz="2400" dirty="0"/>
                    </a:p>
                  </a:txBody>
                  <a:tcPr/>
                </a:tc>
              </a:tr>
            </a:tbl>
          </a:graphicData>
        </a:graphic>
      </p:graphicFrame>
    </p:spTree>
    <p:extLst>
      <p:ext uri="{BB962C8B-B14F-4D97-AF65-F5344CB8AC3E}">
        <p14:creationId xmlns:p14="http://schemas.microsoft.com/office/powerpoint/2010/main" val="425518009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2) Passen meine Medikamente zusammen?  </a:t>
            </a:r>
            <a:endParaRPr lang="de-AT"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965" y="2198881"/>
            <a:ext cx="6191250"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786913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p:cNvSpPr>
            <a:spLocks noGrp="1"/>
          </p:cNvSpPr>
          <p:nvPr>
            <p:ph type="title"/>
          </p:nvPr>
        </p:nvSpPr>
        <p:spPr/>
        <p:txBody>
          <a:bodyPr/>
          <a:lstStyle/>
          <a:p>
            <a:r>
              <a:rPr lang="de-DE" smtClean="0"/>
              <a:t>Fragen aus dem Praxisalltag</a:t>
            </a:r>
            <a:endParaRPr lang="de-AT" smtClean="0"/>
          </a:p>
        </p:txBody>
      </p:sp>
      <p:sp>
        <p:nvSpPr>
          <p:cNvPr id="46083" name="Inhaltsplatzhalter 2"/>
          <p:cNvSpPr>
            <a:spLocks noGrp="1"/>
          </p:cNvSpPr>
          <p:nvPr>
            <p:ph idx="1"/>
          </p:nvPr>
        </p:nvSpPr>
        <p:spPr>
          <a:xfrm>
            <a:off x="412044" y="2565400"/>
            <a:ext cx="6964044" cy="3670300"/>
          </a:xfrm>
        </p:spPr>
        <p:txBody>
          <a:bodyPr/>
          <a:lstStyle/>
          <a:p>
            <a:r>
              <a:rPr lang="de-DE" sz="2400" b="1" dirty="0" smtClean="0"/>
              <a:t>Sollen VKA Patienten besser auf DOAKs umgestellt werden?</a:t>
            </a:r>
            <a:br>
              <a:rPr lang="de-DE" sz="2400" b="1" dirty="0" smtClean="0"/>
            </a:br>
            <a:r>
              <a:rPr lang="de-DE" sz="2400" b="1" dirty="0" smtClean="0"/>
              <a:t/>
            </a:r>
            <a:br>
              <a:rPr lang="de-DE" sz="2400" b="1" dirty="0" smtClean="0"/>
            </a:br>
            <a:r>
              <a:rPr lang="de-DE" b="0" dirty="0" smtClean="0"/>
              <a:t>Keine Notwendigkeit bei gut eingestellten </a:t>
            </a:r>
            <a:r>
              <a:rPr lang="de-DE" b="0" dirty="0" err="1" smtClean="0"/>
              <a:t>Marcoumar</a:t>
            </a:r>
            <a:r>
              <a:rPr lang="de-DE" b="0" dirty="0" smtClean="0"/>
              <a:t>/</a:t>
            </a:r>
            <a:r>
              <a:rPr lang="de-DE" b="0" dirty="0" err="1" smtClean="0"/>
              <a:t>Sintrom</a:t>
            </a:r>
            <a:r>
              <a:rPr lang="de-DE" b="0" dirty="0" smtClean="0"/>
              <a:t> Patienten! (Selbstmesser)</a:t>
            </a:r>
            <a:endParaRPr lang="de-AT" b="0" dirty="0" smtClean="0"/>
          </a:p>
        </p:txBody>
      </p:sp>
      <p:pic>
        <p:nvPicPr>
          <p:cNvPr id="46084" name="Bild 1"/>
          <p:cNvPicPr>
            <a:picLocks noChangeAspect="1"/>
          </p:cNvPicPr>
          <p:nvPr/>
        </p:nvPicPr>
        <p:blipFill>
          <a:blip r:embed="rId3"/>
          <a:srcRect t="11702"/>
          <a:stretch>
            <a:fillRect/>
          </a:stretch>
        </p:blipFill>
        <p:spPr bwMode="auto">
          <a:xfrm>
            <a:off x="6856589" y="960605"/>
            <a:ext cx="2287411" cy="1211263"/>
          </a:xfrm>
          <a:prstGeom prst="rect">
            <a:avLst/>
          </a:prstGeom>
          <a:noFill/>
          <a:ln w="9525">
            <a:noFill/>
            <a:miter lim="800000"/>
            <a:headEnd/>
            <a:tailEnd/>
          </a:ln>
        </p:spPr>
      </p:pic>
    </p:spTree>
    <p:extLst>
      <p:ext uri="{BB962C8B-B14F-4D97-AF65-F5344CB8AC3E}">
        <p14:creationId xmlns:p14="http://schemas.microsoft.com/office/powerpoint/2010/main" val="141006031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Inhaltsplatzhalter 2"/>
          <p:cNvSpPr>
            <a:spLocks noGrp="1"/>
          </p:cNvSpPr>
          <p:nvPr>
            <p:ph idx="1"/>
          </p:nvPr>
        </p:nvSpPr>
        <p:spPr>
          <a:xfrm>
            <a:off x="457200" y="1981200"/>
            <a:ext cx="7023266" cy="4256088"/>
          </a:xfrm>
        </p:spPr>
        <p:txBody>
          <a:bodyPr/>
          <a:lstStyle/>
          <a:p>
            <a:r>
              <a:rPr lang="de-AT" sz="2400" b="1" dirty="0" smtClean="0"/>
              <a:t>Umstellung </a:t>
            </a:r>
            <a:r>
              <a:rPr lang="de-AT" sz="2400" dirty="0" smtClean="0"/>
              <a:t>VKA auf DOAK</a:t>
            </a:r>
            <a:r>
              <a:rPr lang="de-AT" sz="2400" b="1" dirty="0" smtClean="0"/>
              <a:t>: Warum gibt es jetzt keine INR Messung mehr?</a:t>
            </a:r>
            <a:br>
              <a:rPr lang="de-AT" sz="2400" b="1" dirty="0" smtClean="0"/>
            </a:br>
            <a:endParaRPr lang="de-AT" sz="2400" b="1" dirty="0" smtClean="0"/>
          </a:p>
          <a:p>
            <a:pPr>
              <a:buFont typeface="Wingdings" pitchFamily="2" charset="2"/>
              <a:buNone/>
            </a:pPr>
            <a:r>
              <a:rPr lang="de-AT" sz="2000" dirty="0" smtClean="0"/>
              <a:t>	</a:t>
            </a:r>
            <a:r>
              <a:rPr lang="de-AT" sz="2000" b="0" dirty="0" smtClean="0"/>
              <a:t>- Test stehen nicht/nur bedingt zur Verfügung </a:t>
            </a:r>
            <a:br>
              <a:rPr lang="de-AT" sz="2000" b="0" dirty="0" smtClean="0"/>
            </a:br>
            <a:r>
              <a:rPr lang="de-AT" sz="2000" b="0" dirty="0" smtClean="0"/>
              <a:t/>
            </a:r>
            <a:br>
              <a:rPr lang="de-AT" sz="2000" b="0" dirty="0" smtClean="0"/>
            </a:br>
            <a:r>
              <a:rPr lang="de-AT" sz="2000" b="0" dirty="0" smtClean="0"/>
              <a:t>- </a:t>
            </a:r>
            <a:r>
              <a:rPr lang="de-DE" sz="2000" b="0" dirty="0" smtClean="0"/>
              <a:t>Studien sind ohne ein </a:t>
            </a:r>
            <a:r>
              <a:rPr lang="de-DE" sz="2000" b="0" dirty="0" err="1" smtClean="0"/>
              <a:t>Gerinnungsmonitoring</a:t>
            </a:r>
            <a:r>
              <a:rPr lang="de-DE" sz="2000" b="0" dirty="0" smtClean="0"/>
              <a:t> durchgeführt worden. DOAKs haben sich trotzdem als sicher erwiesen! </a:t>
            </a:r>
            <a:r>
              <a:rPr lang="de-DE" b="0" dirty="0"/>
              <a:t/>
            </a:r>
            <a:br>
              <a:rPr lang="de-DE" b="0" dirty="0"/>
            </a:br>
            <a:r>
              <a:rPr lang="de-DE" b="0" dirty="0" smtClean="0"/>
              <a:t/>
            </a:r>
            <a:br>
              <a:rPr lang="de-DE" b="0" dirty="0" smtClean="0"/>
            </a:br>
            <a:r>
              <a:rPr lang="de-DE" sz="2000" b="0" dirty="0" smtClean="0"/>
              <a:t>- DOAKs nicht durch äußere Einflüsse, wie Vitamin K-reiche Ernährung beeinflussbar, wichtig ist allerdings die </a:t>
            </a:r>
            <a:r>
              <a:rPr lang="de-DE" sz="2000" b="0" dirty="0" err="1" smtClean="0"/>
              <a:t>Adherence</a:t>
            </a:r>
            <a:r>
              <a:rPr lang="de-DE" sz="2000" b="0" dirty="0" smtClean="0"/>
              <a:t>!</a:t>
            </a:r>
          </a:p>
          <a:p>
            <a:pPr>
              <a:buFont typeface="Wingdings" pitchFamily="2" charset="2"/>
              <a:buNone/>
            </a:pPr>
            <a:r>
              <a:rPr lang="de-AT" sz="2000" b="0" dirty="0" smtClean="0"/>
              <a:t/>
            </a:r>
            <a:br>
              <a:rPr lang="de-AT" sz="2000" b="0" dirty="0" smtClean="0"/>
            </a:br>
            <a:endParaRPr lang="de-AT" b="0" dirty="0" smtClean="0"/>
          </a:p>
        </p:txBody>
      </p:sp>
      <p:sp>
        <p:nvSpPr>
          <p:cNvPr id="48131" name="Titel 1"/>
          <p:cNvSpPr>
            <a:spLocks noGrp="1"/>
          </p:cNvSpPr>
          <p:nvPr>
            <p:ph type="title"/>
          </p:nvPr>
        </p:nvSpPr>
        <p:spPr/>
        <p:txBody>
          <a:bodyPr/>
          <a:lstStyle/>
          <a:p>
            <a:r>
              <a:rPr lang="de-DE" dirty="0" smtClean="0"/>
              <a:t>Fragen aus dem Praxisalltag</a:t>
            </a:r>
            <a:endParaRPr lang="de-AT" dirty="0" smtClean="0"/>
          </a:p>
        </p:txBody>
      </p:sp>
      <p:pic>
        <p:nvPicPr>
          <p:cNvPr id="48132" name="Bild 1"/>
          <p:cNvPicPr>
            <a:picLocks noChangeAspect="1"/>
          </p:cNvPicPr>
          <p:nvPr/>
        </p:nvPicPr>
        <p:blipFill>
          <a:blip r:embed="rId2"/>
          <a:srcRect t="11702"/>
          <a:stretch>
            <a:fillRect/>
          </a:stretch>
        </p:blipFill>
        <p:spPr bwMode="auto">
          <a:xfrm>
            <a:off x="6856589" y="389644"/>
            <a:ext cx="2287411" cy="1211263"/>
          </a:xfrm>
          <a:prstGeom prst="rect">
            <a:avLst/>
          </a:prstGeom>
          <a:noFill/>
          <a:ln w="9525">
            <a:noFill/>
            <a:miter lim="800000"/>
            <a:headEnd/>
            <a:tailEnd/>
          </a:ln>
        </p:spPr>
      </p:pic>
    </p:spTree>
    <p:extLst>
      <p:ext uri="{BB962C8B-B14F-4D97-AF65-F5344CB8AC3E}">
        <p14:creationId xmlns:p14="http://schemas.microsoft.com/office/powerpoint/2010/main" val="170438928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Inhaltsplatzhalter 2"/>
          <p:cNvSpPr>
            <a:spLocks noGrp="1"/>
          </p:cNvSpPr>
          <p:nvPr>
            <p:ph idx="1"/>
          </p:nvPr>
        </p:nvSpPr>
        <p:spPr>
          <a:xfrm>
            <a:off x="475545" y="1772816"/>
            <a:ext cx="7596400" cy="5085184"/>
          </a:xfrm>
        </p:spPr>
        <p:txBody>
          <a:bodyPr/>
          <a:lstStyle/>
          <a:p>
            <a:r>
              <a:rPr lang="de-DE" sz="2400" b="1" dirty="0" smtClean="0"/>
              <a:t>Warum ist die </a:t>
            </a:r>
            <a:r>
              <a:rPr lang="de-DE" sz="2400" b="1" dirty="0" err="1" smtClean="0"/>
              <a:t>Adherence</a:t>
            </a:r>
            <a:r>
              <a:rPr lang="de-DE" sz="2400" b="1" dirty="0" smtClean="0"/>
              <a:t> bei den DOAKs so wichtig?</a:t>
            </a:r>
            <a:r>
              <a:rPr lang="de-DE" sz="2400" dirty="0" smtClean="0"/>
              <a:t/>
            </a:r>
            <a:br>
              <a:rPr lang="de-DE" sz="2400" dirty="0" smtClean="0"/>
            </a:br>
            <a:r>
              <a:rPr lang="de-DE" sz="2400" dirty="0"/>
              <a:t/>
            </a:r>
            <a:br>
              <a:rPr lang="de-DE" sz="2400" dirty="0"/>
            </a:br>
            <a:r>
              <a:rPr lang="de-DE" sz="2400" b="0" dirty="0" smtClean="0"/>
              <a:t>HWZ:</a:t>
            </a:r>
            <a:br>
              <a:rPr lang="de-DE" sz="2400" b="0" dirty="0" smtClean="0"/>
            </a:br>
            <a:r>
              <a:rPr lang="de-DE" sz="2400" b="0" dirty="0" err="1" smtClean="0"/>
              <a:t>Dabigatran</a:t>
            </a:r>
            <a:r>
              <a:rPr lang="de-DE" sz="2400" b="0" dirty="0" smtClean="0"/>
              <a:t>: 12-17h</a:t>
            </a:r>
            <a:br>
              <a:rPr lang="de-DE" sz="2400" b="0" dirty="0" smtClean="0"/>
            </a:br>
            <a:r>
              <a:rPr lang="de-DE" sz="2400" b="0" dirty="0" err="1" smtClean="0"/>
              <a:t>Rivaroxaban</a:t>
            </a:r>
            <a:r>
              <a:rPr lang="de-DE" sz="2400" b="0" dirty="0" smtClean="0"/>
              <a:t>: 7-11h 	</a:t>
            </a:r>
            <a:br>
              <a:rPr lang="de-DE" sz="2400" b="0" dirty="0" smtClean="0"/>
            </a:br>
            <a:r>
              <a:rPr lang="de-DE" sz="2400" b="0" dirty="0" err="1" smtClean="0"/>
              <a:t>Apixaban</a:t>
            </a:r>
            <a:r>
              <a:rPr lang="de-DE" sz="2400" b="0" dirty="0" smtClean="0"/>
              <a:t>: 9-14h</a:t>
            </a:r>
            <a:br>
              <a:rPr lang="de-DE" sz="2400" b="0" dirty="0" smtClean="0"/>
            </a:br>
            <a:r>
              <a:rPr lang="de-DE" sz="2400" b="0" dirty="0" err="1" smtClean="0"/>
              <a:t>Edoxaban</a:t>
            </a:r>
            <a:r>
              <a:rPr lang="de-DE" sz="2400" b="0" dirty="0" smtClean="0"/>
              <a:t>: 10-14h</a:t>
            </a:r>
            <a:br>
              <a:rPr lang="de-DE" sz="2400" b="0" dirty="0" smtClean="0"/>
            </a:br>
            <a:r>
              <a:rPr lang="de-DE" sz="2400" b="0" dirty="0"/>
              <a:t/>
            </a:r>
            <a:br>
              <a:rPr lang="de-DE" sz="2400" b="0" dirty="0"/>
            </a:br>
            <a:r>
              <a:rPr lang="de-DE" sz="2400" b="0" dirty="0" err="1" smtClean="0"/>
              <a:t>Marcoumar</a:t>
            </a:r>
            <a:r>
              <a:rPr lang="de-DE" sz="2400" b="0" dirty="0" smtClean="0"/>
              <a:t>: Plasmahalbwertszeit: 160h!</a:t>
            </a:r>
            <a:br>
              <a:rPr lang="de-DE" sz="2400" b="0" dirty="0" smtClean="0"/>
            </a:br>
            <a:r>
              <a:rPr lang="de-DE" sz="2400" b="0" dirty="0" smtClean="0"/>
              <a:t/>
            </a:r>
            <a:br>
              <a:rPr lang="de-DE" sz="2400" b="0" dirty="0" smtClean="0"/>
            </a:br>
            <a:r>
              <a:rPr lang="de-AT" sz="2400" b="0" dirty="0" smtClean="0"/>
              <a:t>Wegen der kurzen Halbwertszeiten regelmäßige Einnahme besonders wichtig!!!</a:t>
            </a:r>
          </a:p>
        </p:txBody>
      </p:sp>
      <p:sp>
        <p:nvSpPr>
          <p:cNvPr id="52227" name="Titel 1"/>
          <p:cNvSpPr>
            <a:spLocks noGrp="1"/>
          </p:cNvSpPr>
          <p:nvPr>
            <p:ph type="title"/>
          </p:nvPr>
        </p:nvSpPr>
        <p:spPr/>
        <p:txBody>
          <a:bodyPr/>
          <a:lstStyle/>
          <a:p>
            <a:r>
              <a:rPr lang="de-DE" smtClean="0"/>
              <a:t>Fragen aus dem Praxisalltag</a:t>
            </a:r>
            <a:endParaRPr lang="de-AT" smtClean="0"/>
          </a:p>
        </p:txBody>
      </p:sp>
      <p:pic>
        <p:nvPicPr>
          <p:cNvPr id="52228" name="Bild 1"/>
          <p:cNvPicPr>
            <a:picLocks noChangeAspect="1"/>
          </p:cNvPicPr>
          <p:nvPr/>
        </p:nvPicPr>
        <p:blipFill>
          <a:blip r:embed="rId3"/>
          <a:srcRect t="11702"/>
          <a:stretch>
            <a:fillRect/>
          </a:stretch>
        </p:blipFill>
        <p:spPr bwMode="auto">
          <a:xfrm>
            <a:off x="6856590" y="692151"/>
            <a:ext cx="2287411" cy="1211263"/>
          </a:xfrm>
          <a:prstGeom prst="rect">
            <a:avLst/>
          </a:prstGeom>
          <a:noFill/>
          <a:ln w="9525">
            <a:noFill/>
            <a:miter lim="800000"/>
            <a:headEnd/>
            <a:tailEnd/>
          </a:ln>
        </p:spPr>
      </p:pic>
    </p:spTree>
    <p:extLst>
      <p:ext uri="{BB962C8B-B14F-4D97-AF65-F5344CB8AC3E}">
        <p14:creationId xmlns:p14="http://schemas.microsoft.com/office/powerpoint/2010/main" val="297592653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Inhaltsplatzhalter 2"/>
          <p:cNvSpPr>
            <a:spLocks noGrp="1"/>
          </p:cNvSpPr>
          <p:nvPr>
            <p:ph idx="1"/>
          </p:nvPr>
        </p:nvSpPr>
        <p:spPr>
          <a:xfrm>
            <a:off x="475545" y="1773238"/>
            <a:ext cx="7474625" cy="3886200"/>
          </a:xfrm>
        </p:spPr>
        <p:txBody>
          <a:bodyPr/>
          <a:lstStyle/>
          <a:p>
            <a:r>
              <a:rPr lang="de-DE" sz="2400" b="1" dirty="0" smtClean="0"/>
              <a:t>Gibt es Wechselwirkungen mit Nahrungsergänzungsmitteln?</a:t>
            </a:r>
            <a:br>
              <a:rPr lang="de-DE" sz="2400" b="1" dirty="0" smtClean="0"/>
            </a:br>
            <a:r>
              <a:rPr lang="de-DE" sz="2000" dirty="0" smtClean="0"/>
              <a:t/>
            </a:r>
            <a:br>
              <a:rPr lang="de-DE" sz="2000" dirty="0" smtClean="0"/>
            </a:br>
            <a:r>
              <a:rPr lang="de-DE" sz="2400" dirty="0" smtClean="0"/>
              <a:t>- </a:t>
            </a:r>
            <a:r>
              <a:rPr lang="de-DE" sz="2400" b="0" dirty="0" smtClean="0"/>
              <a:t>Evidenz bis dato nur für Johanniskraut als starker Induktor von CYP3A4/</a:t>
            </a:r>
            <a:r>
              <a:rPr lang="de-DE" sz="2400" b="0" dirty="0" err="1" smtClean="0"/>
              <a:t>Pgp</a:t>
            </a:r>
            <a:r>
              <a:rPr lang="de-DE" sz="2400" b="0" dirty="0" smtClean="0"/>
              <a:t>!</a:t>
            </a:r>
            <a:br>
              <a:rPr lang="de-DE" sz="2400" b="0" dirty="0" smtClean="0"/>
            </a:br>
            <a:r>
              <a:rPr lang="de-DE" sz="2400" b="0" dirty="0" smtClean="0"/>
              <a:t/>
            </a:r>
            <a:br>
              <a:rPr lang="de-DE" sz="2400" b="0" dirty="0" smtClean="0"/>
            </a:br>
            <a:r>
              <a:rPr lang="de-DE" sz="2400" b="0" dirty="0" smtClean="0"/>
              <a:t>- CAVE: </a:t>
            </a:r>
            <a:r>
              <a:rPr lang="de-DE" sz="2400" b="0" dirty="0" err="1" smtClean="0"/>
              <a:t>Goji</a:t>
            </a:r>
            <a:r>
              <a:rPr lang="de-DE" sz="2400" b="0" dirty="0" smtClean="0"/>
              <a:t>-Beere, Ginkgo, </a:t>
            </a:r>
            <a:r>
              <a:rPr lang="de-DE" sz="2400" b="0" dirty="0" err="1" smtClean="0"/>
              <a:t>Pelargonium</a:t>
            </a:r>
            <a:r>
              <a:rPr lang="de-DE" sz="2400" b="0" dirty="0" smtClean="0"/>
              <a:t>, Knoblauch ev. Blutungsrisiko. Grapefruit als </a:t>
            </a:r>
            <a:r>
              <a:rPr lang="de-DE" sz="2400" b="0" dirty="0" err="1" smtClean="0"/>
              <a:t>Pgp</a:t>
            </a:r>
            <a:r>
              <a:rPr lang="de-DE" sz="2400" b="0" dirty="0" smtClean="0"/>
              <a:t> und CYP 3A4 Inhibitor</a:t>
            </a:r>
            <a:br>
              <a:rPr lang="de-DE" sz="2400" b="0" dirty="0" smtClean="0"/>
            </a:br>
            <a:endParaRPr lang="de-AT" sz="1600" b="0" dirty="0" smtClean="0"/>
          </a:p>
        </p:txBody>
      </p:sp>
      <p:sp>
        <p:nvSpPr>
          <p:cNvPr id="49155" name="Titel 1"/>
          <p:cNvSpPr>
            <a:spLocks noGrp="1"/>
          </p:cNvSpPr>
          <p:nvPr>
            <p:ph type="title"/>
          </p:nvPr>
        </p:nvSpPr>
        <p:spPr/>
        <p:txBody>
          <a:bodyPr/>
          <a:lstStyle/>
          <a:p>
            <a:r>
              <a:rPr lang="de-DE" smtClean="0"/>
              <a:t>Fragen aus dem Praxisalltag</a:t>
            </a:r>
            <a:endParaRPr lang="de-AT" smtClean="0"/>
          </a:p>
        </p:txBody>
      </p:sp>
      <p:pic>
        <p:nvPicPr>
          <p:cNvPr id="49156" name="Bild 1"/>
          <p:cNvPicPr>
            <a:picLocks noChangeAspect="1"/>
          </p:cNvPicPr>
          <p:nvPr/>
        </p:nvPicPr>
        <p:blipFill>
          <a:blip r:embed="rId2"/>
          <a:srcRect t="11702"/>
          <a:stretch>
            <a:fillRect/>
          </a:stretch>
        </p:blipFill>
        <p:spPr bwMode="auto">
          <a:xfrm>
            <a:off x="6538075" y="339685"/>
            <a:ext cx="2287412" cy="1211262"/>
          </a:xfrm>
          <a:prstGeom prst="rect">
            <a:avLst/>
          </a:prstGeom>
          <a:noFill/>
          <a:ln w="9525">
            <a:noFill/>
            <a:miter lim="800000"/>
            <a:headEnd/>
            <a:tailEnd/>
          </a:ln>
        </p:spPr>
      </p:pic>
      <p:sp>
        <p:nvSpPr>
          <p:cNvPr id="49157" name="Pfeil nach oben 1"/>
          <p:cNvSpPr>
            <a:spLocks noChangeArrowheads="1"/>
          </p:cNvSpPr>
          <p:nvPr/>
        </p:nvSpPr>
        <p:spPr bwMode="auto">
          <a:xfrm>
            <a:off x="7866019" y="4055014"/>
            <a:ext cx="575733" cy="647700"/>
          </a:xfrm>
          <a:prstGeom prst="upArrow">
            <a:avLst>
              <a:gd name="adj1" fmla="val 50000"/>
              <a:gd name="adj2" fmla="val 50000"/>
            </a:avLst>
          </a:prstGeom>
          <a:solidFill>
            <a:schemeClr val="accent1"/>
          </a:solidFill>
          <a:ln w="12700">
            <a:solidFill>
              <a:schemeClr val="tx1"/>
            </a:solidFill>
            <a:round/>
            <a:headEnd type="none" w="sm" len="sm"/>
            <a:tailEnd type="none" w="sm" len="sm"/>
          </a:ln>
        </p:spPr>
        <p:txBody>
          <a:bodyPr wrap="none"/>
          <a:lstStyle/>
          <a:p>
            <a:endParaRPr lang="de-DE"/>
          </a:p>
        </p:txBody>
      </p:sp>
      <p:pic>
        <p:nvPicPr>
          <p:cNvPr id="49158" name="Grafik 3"/>
          <p:cNvPicPr>
            <a:picLocks noChangeAspect="1"/>
          </p:cNvPicPr>
          <p:nvPr/>
        </p:nvPicPr>
        <p:blipFill>
          <a:blip r:embed="rId3"/>
          <a:srcRect/>
          <a:stretch>
            <a:fillRect/>
          </a:stretch>
        </p:blipFill>
        <p:spPr bwMode="auto">
          <a:xfrm>
            <a:off x="1883834" y="5013325"/>
            <a:ext cx="2304344" cy="1581150"/>
          </a:xfrm>
          <a:prstGeom prst="rect">
            <a:avLst/>
          </a:prstGeom>
          <a:noFill/>
          <a:ln w="9525">
            <a:noFill/>
            <a:miter lim="800000"/>
            <a:headEnd/>
            <a:tailEnd/>
          </a:ln>
        </p:spPr>
      </p:pic>
      <p:pic>
        <p:nvPicPr>
          <p:cNvPr id="49159" name="Picture 2" descr="http://www.botanikus.de/Heilpflanzen/Ginkgo/Ginkgo-2-gr.jpg"/>
          <p:cNvPicPr>
            <a:picLocks noChangeAspect="1" noChangeArrowheads="1"/>
          </p:cNvPicPr>
          <p:nvPr/>
        </p:nvPicPr>
        <p:blipFill>
          <a:blip r:embed="rId4"/>
          <a:srcRect/>
          <a:stretch>
            <a:fillRect/>
          </a:stretch>
        </p:blipFill>
        <p:spPr bwMode="auto">
          <a:xfrm>
            <a:off x="4380089" y="5013325"/>
            <a:ext cx="2106789" cy="1581150"/>
          </a:xfrm>
          <a:prstGeom prst="rect">
            <a:avLst/>
          </a:prstGeom>
          <a:noFill/>
          <a:ln w="9525">
            <a:noFill/>
            <a:miter lim="800000"/>
            <a:headEnd/>
            <a:tailEnd/>
          </a:ln>
        </p:spPr>
      </p:pic>
    </p:spTree>
    <p:extLst>
      <p:ext uri="{BB962C8B-B14F-4D97-AF65-F5344CB8AC3E}">
        <p14:creationId xmlns:p14="http://schemas.microsoft.com/office/powerpoint/2010/main" val="380487227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nhaltsplatzhalter 4"/>
          <p:cNvGraphicFramePr>
            <a:graphicFrameLocks noGrp="1"/>
          </p:cNvGraphicFramePr>
          <p:nvPr>
            <p:ph idx="1"/>
            <p:extLst>
              <p:ext uri="{D42A27DB-BD31-4B8C-83A1-F6EECF244321}">
                <p14:modId xmlns:p14="http://schemas.microsoft.com/office/powerpoint/2010/main" val="2004192405"/>
              </p:ext>
            </p:extLst>
          </p:nvPr>
        </p:nvGraphicFramePr>
        <p:xfrm>
          <a:off x="133363" y="127810"/>
          <a:ext cx="8363417" cy="6730190"/>
        </p:xfrm>
        <a:graphic>
          <a:graphicData uri="http://schemas.openxmlformats.org/drawingml/2006/table">
            <a:tbl>
              <a:tblPr firstRow="1" bandRow="1">
                <a:tableStyleId>{5C22544A-7EE6-4342-B048-85BDC9FD1C3A}</a:tableStyleId>
              </a:tblPr>
              <a:tblGrid>
                <a:gridCol w="1984918"/>
                <a:gridCol w="1271239"/>
                <a:gridCol w="1170878"/>
                <a:gridCol w="1282390"/>
                <a:gridCol w="1215483"/>
                <a:gridCol w="1438509"/>
              </a:tblGrid>
              <a:tr h="680226">
                <a:tc>
                  <a:txBody>
                    <a:bodyPr/>
                    <a:lstStyle/>
                    <a:p>
                      <a:endParaRPr lang="de-AT" dirty="0"/>
                    </a:p>
                  </a:txBody>
                  <a:tcPr/>
                </a:tc>
                <a:tc>
                  <a:txBody>
                    <a:bodyPr/>
                    <a:lstStyle/>
                    <a:p>
                      <a:r>
                        <a:rPr lang="de-DE" dirty="0" smtClean="0">
                          <a:solidFill>
                            <a:srgbClr val="FF0000"/>
                          </a:solidFill>
                        </a:rPr>
                        <a:t>CYP 3A4 Inh.</a:t>
                      </a:r>
                      <a:endParaRPr lang="de-AT" dirty="0">
                        <a:solidFill>
                          <a:srgbClr val="FF0000"/>
                        </a:solidFill>
                      </a:endParaRPr>
                    </a:p>
                  </a:txBody>
                  <a:tcPr/>
                </a:tc>
                <a:tc>
                  <a:txBody>
                    <a:bodyPr/>
                    <a:lstStyle/>
                    <a:p>
                      <a:r>
                        <a:rPr lang="de-DE" dirty="0" smtClean="0">
                          <a:solidFill>
                            <a:schemeClr val="accent2">
                              <a:lumMod val="75000"/>
                            </a:schemeClr>
                          </a:solidFill>
                        </a:rPr>
                        <a:t>CYP 3A4 </a:t>
                      </a:r>
                      <a:r>
                        <a:rPr lang="de-DE" dirty="0" err="1" smtClean="0">
                          <a:solidFill>
                            <a:schemeClr val="accent2">
                              <a:lumMod val="75000"/>
                            </a:schemeClr>
                          </a:solidFill>
                        </a:rPr>
                        <a:t>Ind</a:t>
                      </a:r>
                      <a:r>
                        <a:rPr lang="de-DE" dirty="0" smtClean="0">
                          <a:solidFill>
                            <a:schemeClr val="accent2">
                              <a:lumMod val="75000"/>
                            </a:schemeClr>
                          </a:solidFill>
                        </a:rPr>
                        <a:t>.</a:t>
                      </a:r>
                      <a:endParaRPr lang="de-AT" dirty="0">
                        <a:solidFill>
                          <a:schemeClr val="accent2">
                            <a:lumMod val="75000"/>
                          </a:schemeClr>
                        </a:solidFill>
                      </a:endParaRPr>
                    </a:p>
                  </a:txBody>
                  <a:tcPr/>
                </a:tc>
                <a:tc>
                  <a:txBody>
                    <a:bodyPr/>
                    <a:lstStyle/>
                    <a:p>
                      <a:r>
                        <a:rPr lang="de-DE" dirty="0" smtClean="0">
                          <a:solidFill>
                            <a:srgbClr val="FF0000"/>
                          </a:solidFill>
                        </a:rPr>
                        <a:t>CYP 1A2</a:t>
                      </a:r>
                      <a:r>
                        <a:rPr lang="de-DE" baseline="0" dirty="0" smtClean="0">
                          <a:solidFill>
                            <a:srgbClr val="FF0000"/>
                          </a:solidFill>
                        </a:rPr>
                        <a:t> Inh.</a:t>
                      </a:r>
                      <a:endParaRPr lang="de-AT" dirty="0">
                        <a:solidFill>
                          <a:srgbClr val="FF0000"/>
                        </a:solidFill>
                      </a:endParaRPr>
                    </a:p>
                  </a:txBody>
                  <a:tcPr/>
                </a:tc>
                <a:tc>
                  <a:txBody>
                    <a:bodyPr/>
                    <a:lstStyle/>
                    <a:p>
                      <a:r>
                        <a:rPr lang="de-DE" dirty="0" smtClean="0">
                          <a:solidFill>
                            <a:schemeClr val="accent2">
                              <a:lumMod val="75000"/>
                            </a:schemeClr>
                          </a:solidFill>
                        </a:rPr>
                        <a:t>CYP 1A2 </a:t>
                      </a:r>
                      <a:r>
                        <a:rPr lang="de-DE" dirty="0" err="1" smtClean="0">
                          <a:solidFill>
                            <a:schemeClr val="accent2">
                              <a:lumMod val="75000"/>
                            </a:schemeClr>
                          </a:solidFill>
                        </a:rPr>
                        <a:t>Ind</a:t>
                      </a:r>
                      <a:r>
                        <a:rPr lang="de-DE" dirty="0" smtClean="0">
                          <a:solidFill>
                            <a:schemeClr val="accent2">
                              <a:lumMod val="75000"/>
                            </a:schemeClr>
                          </a:solidFill>
                        </a:rPr>
                        <a:t>.</a:t>
                      </a:r>
                      <a:endParaRPr lang="de-AT" dirty="0">
                        <a:solidFill>
                          <a:schemeClr val="accent2">
                            <a:lumMod val="75000"/>
                          </a:schemeClr>
                        </a:solidFill>
                      </a:endParaRPr>
                    </a:p>
                  </a:txBody>
                  <a:tcPr/>
                </a:tc>
                <a:tc>
                  <a:txBody>
                    <a:bodyPr/>
                    <a:lstStyle/>
                    <a:p>
                      <a:r>
                        <a:rPr lang="de-AT" dirty="0" smtClean="0">
                          <a:solidFill>
                            <a:schemeClr val="accent2">
                              <a:lumMod val="75000"/>
                            </a:schemeClr>
                          </a:solidFill>
                        </a:rPr>
                        <a:t>Achtung:</a:t>
                      </a:r>
                      <a:endParaRPr lang="de-AT" dirty="0">
                        <a:solidFill>
                          <a:schemeClr val="accent2">
                            <a:lumMod val="75000"/>
                          </a:schemeClr>
                        </a:solidFill>
                      </a:endParaRPr>
                    </a:p>
                  </a:txBody>
                  <a:tcPr/>
                </a:tc>
              </a:tr>
              <a:tr h="780586">
                <a:tc>
                  <a:txBody>
                    <a:bodyPr/>
                    <a:lstStyle/>
                    <a:p>
                      <a:r>
                        <a:rPr lang="de-DE" sz="1600" b="1" dirty="0" smtClean="0"/>
                        <a:t>Thalidomid</a:t>
                      </a:r>
                      <a:endParaRPr lang="de-AT" sz="1600" b="1" dirty="0"/>
                    </a:p>
                  </a:txBody>
                  <a:tcPr/>
                </a:tc>
                <a:tc>
                  <a:txBody>
                    <a:bodyPr/>
                    <a:lstStyle/>
                    <a:p>
                      <a:pPr algn="ctr"/>
                      <a:endParaRPr lang="de-AT" sz="1600" b="1" dirty="0"/>
                    </a:p>
                  </a:txBody>
                  <a:tcPr/>
                </a:tc>
                <a:tc>
                  <a:txBody>
                    <a:bodyPr/>
                    <a:lstStyle/>
                    <a:p>
                      <a:pPr algn="ctr"/>
                      <a:endParaRPr lang="de-AT" sz="1600" b="1"/>
                    </a:p>
                  </a:txBody>
                  <a:tcPr/>
                </a:tc>
                <a:tc>
                  <a:txBody>
                    <a:bodyPr/>
                    <a:lstStyle/>
                    <a:p>
                      <a:pPr algn="ctr"/>
                      <a:endParaRPr lang="de-AT" sz="1600" b="1"/>
                    </a:p>
                  </a:txBody>
                  <a:tcPr/>
                </a:tc>
                <a:tc>
                  <a:txBody>
                    <a:bodyPr/>
                    <a:lstStyle/>
                    <a:p>
                      <a:pPr algn="ctr"/>
                      <a:endParaRPr lang="de-AT" sz="1600" b="1"/>
                    </a:p>
                  </a:txBody>
                  <a:tcPr/>
                </a:tc>
                <a:tc>
                  <a:txBody>
                    <a:bodyPr/>
                    <a:lstStyle/>
                    <a:p>
                      <a:pPr algn="ctr"/>
                      <a:r>
                        <a:rPr lang="de-AT" sz="1600" b="0" dirty="0" smtClean="0"/>
                        <a:t>Sedativa,</a:t>
                      </a:r>
                      <a:r>
                        <a:rPr lang="de-AT" sz="1600" b="0" baseline="0" dirty="0" smtClean="0"/>
                        <a:t> </a:t>
                      </a:r>
                      <a:r>
                        <a:rPr lang="de-AT" sz="1600" b="0" baseline="0" dirty="0" err="1" smtClean="0"/>
                        <a:t>Marcoumar</a:t>
                      </a:r>
                      <a:r>
                        <a:rPr lang="de-AT" sz="1600" b="0" baseline="0" dirty="0" smtClean="0"/>
                        <a:t>, QT-verl. AM</a:t>
                      </a:r>
                      <a:endParaRPr lang="de-AT" sz="1600" b="0" dirty="0"/>
                    </a:p>
                  </a:txBody>
                  <a:tcPr/>
                </a:tc>
              </a:tr>
              <a:tr h="793968">
                <a:tc>
                  <a:txBody>
                    <a:bodyPr/>
                    <a:lstStyle/>
                    <a:p>
                      <a:r>
                        <a:rPr lang="de-DE" sz="1600" b="1" dirty="0" err="1" smtClean="0"/>
                        <a:t>Revlimid</a:t>
                      </a:r>
                      <a:r>
                        <a:rPr lang="de-DE" sz="1600" b="1" dirty="0" smtClean="0"/>
                        <a:t> (</a:t>
                      </a:r>
                      <a:r>
                        <a:rPr lang="de-DE" sz="1600" b="1" dirty="0" err="1" smtClean="0"/>
                        <a:t>Lenalidomid</a:t>
                      </a:r>
                      <a:r>
                        <a:rPr lang="de-DE" sz="1600" b="1" dirty="0" smtClean="0"/>
                        <a:t>)</a:t>
                      </a:r>
                      <a:endParaRPr lang="de-AT" sz="1600" b="1" dirty="0"/>
                    </a:p>
                  </a:txBody>
                  <a:tcPr/>
                </a:tc>
                <a:tc>
                  <a:txBody>
                    <a:bodyPr/>
                    <a:lstStyle/>
                    <a:p>
                      <a:pPr algn="ctr"/>
                      <a:endParaRPr lang="de-AT" sz="1600" b="1" dirty="0"/>
                    </a:p>
                  </a:txBody>
                  <a:tcPr/>
                </a:tc>
                <a:tc>
                  <a:txBody>
                    <a:bodyPr/>
                    <a:lstStyle/>
                    <a:p>
                      <a:pPr algn="ctr"/>
                      <a:endParaRPr lang="de-AT" sz="1600" b="1" dirty="0"/>
                    </a:p>
                  </a:txBody>
                  <a:tcPr/>
                </a:tc>
                <a:tc>
                  <a:txBody>
                    <a:bodyPr/>
                    <a:lstStyle/>
                    <a:p>
                      <a:pPr algn="ctr"/>
                      <a:endParaRPr lang="de-AT" sz="1600" b="1"/>
                    </a:p>
                  </a:txBody>
                  <a:tcPr/>
                </a:tc>
                <a:tc>
                  <a:txBody>
                    <a:bodyPr/>
                    <a:lstStyle/>
                    <a:p>
                      <a:pPr algn="ctr"/>
                      <a:endParaRPr lang="de-AT" sz="1600" b="1"/>
                    </a:p>
                  </a:txBody>
                  <a:tcPr/>
                </a:tc>
                <a:tc>
                  <a:txBody>
                    <a:bodyPr/>
                    <a:lstStyle/>
                    <a:p>
                      <a:pPr algn="ctr"/>
                      <a:r>
                        <a:rPr lang="de-AT" sz="1600" b="0" dirty="0" err="1" smtClean="0"/>
                        <a:t>Statine</a:t>
                      </a:r>
                      <a:r>
                        <a:rPr lang="de-AT" sz="1600" b="0" dirty="0" smtClean="0"/>
                        <a:t>,</a:t>
                      </a:r>
                      <a:r>
                        <a:rPr lang="de-AT" sz="1600" b="0" baseline="0" dirty="0" smtClean="0"/>
                        <a:t> </a:t>
                      </a:r>
                      <a:r>
                        <a:rPr lang="de-AT" sz="1600" b="0" baseline="0" dirty="0" err="1" smtClean="0"/>
                        <a:t>Digoxin</a:t>
                      </a:r>
                      <a:r>
                        <a:rPr lang="de-AT" sz="1600" b="0" baseline="0" dirty="0" smtClean="0"/>
                        <a:t>, </a:t>
                      </a:r>
                      <a:r>
                        <a:rPr lang="de-AT" sz="1600" b="0" baseline="0" dirty="0" err="1" smtClean="0"/>
                        <a:t>Marcoumar</a:t>
                      </a:r>
                      <a:endParaRPr lang="de-AT" sz="1600" b="0" dirty="0"/>
                    </a:p>
                  </a:txBody>
                  <a:tcPr/>
                </a:tc>
              </a:tr>
              <a:tr h="686468">
                <a:tc>
                  <a:txBody>
                    <a:bodyPr/>
                    <a:lstStyle/>
                    <a:p>
                      <a:r>
                        <a:rPr lang="de-DE" sz="1600" b="1" dirty="0" err="1" smtClean="0"/>
                        <a:t>Imnovid</a:t>
                      </a:r>
                      <a:r>
                        <a:rPr lang="de-DE" sz="1600" b="1" dirty="0" smtClean="0"/>
                        <a:t> (</a:t>
                      </a:r>
                      <a:r>
                        <a:rPr lang="de-DE" sz="1600" b="1" dirty="0" err="1" smtClean="0"/>
                        <a:t>Pomalidomid</a:t>
                      </a:r>
                      <a:r>
                        <a:rPr lang="de-DE" sz="1600" b="1" dirty="0" smtClean="0"/>
                        <a:t>)</a:t>
                      </a:r>
                      <a:endParaRPr lang="de-AT" sz="1600" b="1" dirty="0"/>
                    </a:p>
                  </a:txBody>
                  <a:tcPr/>
                </a:tc>
                <a:tc>
                  <a:txBody>
                    <a:bodyPr/>
                    <a:lstStyle/>
                    <a:p>
                      <a:pPr algn="ctr"/>
                      <a:endParaRPr lang="de-AT" sz="1600" b="1" dirty="0"/>
                    </a:p>
                  </a:txBody>
                  <a:tcPr/>
                </a:tc>
                <a:tc>
                  <a:txBody>
                    <a:bodyPr/>
                    <a:lstStyle/>
                    <a:p>
                      <a:pPr algn="ctr"/>
                      <a:endParaRPr lang="de-AT" sz="1600" b="1" dirty="0"/>
                    </a:p>
                  </a:txBody>
                  <a:tcPr/>
                </a:tc>
                <a:tc>
                  <a:txBody>
                    <a:bodyPr/>
                    <a:lstStyle/>
                    <a:p>
                      <a:pPr algn="ctr"/>
                      <a:r>
                        <a:rPr lang="de-AT" sz="2000" b="1" dirty="0" smtClean="0">
                          <a:solidFill>
                            <a:srgbClr val="FFC000"/>
                          </a:solidFill>
                        </a:rPr>
                        <a:t>X</a:t>
                      </a:r>
                      <a:endParaRPr lang="de-AT" sz="2000" b="1" dirty="0">
                        <a:solidFill>
                          <a:srgbClr val="FFC000"/>
                        </a:solidFill>
                      </a:endParaRPr>
                    </a:p>
                  </a:txBody>
                  <a:tcPr/>
                </a:tc>
                <a:tc>
                  <a:txBody>
                    <a:bodyPr/>
                    <a:lstStyle/>
                    <a:p>
                      <a:pPr algn="ctr"/>
                      <a:endParaRPr lang="de-AT" sz="1600" b="1"/>
                    </a:p>
                  </a:txBody>
                  <a:tcPr/>
                </a:tc>
                <a:tc>
                  <a:txBody>
                    <a:bodyPr/>
                    <a:lstStyle/>
                    <a:p>
                      <a:pPr algn="ctr"/>
                      <a:endParaRPr lang="de-AT" sz="1600" b="0" dirty="0"/>
                    </a:p>
                  </a:txBody>
                  <a:tcPr/>
                </a:tc>
              </a:tr>
              <a:tr h="533509">
                <a:tc>
                  <a:txBody>
                    <a:bodyPr/>
                    <a:lstStyle/>
                    <a:p>
                      <a:r>
                        <a:rPr lang="de-AT" sz="1600" b="1" dirty="0" err="1" smtClean="0"/>
                        <a:t>Farydak</a:t>
                      </a:r>
                      <a:r>
                        <a:rPr lang="de-AT" sz="1600" b="1" dirty="0" smtClean="0"/>
                        <a:t> (</a:t>
                      </a:r>
                      <a:r>
                        <a:rPr lang="de-AT" sz="1600" b="1" dirty="0" err="1" smtClean="0"/>
                        <a:t>Panobinostat</a:t>
                      </a:r>
                      <a:r>
                        <a:rPr lang="de-AT" sz="1600" b="1" dirty="0" smtClean="0"/>
                        <a:t>)</a:t>
                      </a:r>
                      <a:endParaRPr lang="de-AT" sz="1600" b="1" dirty="0"/>
                    </a:p>
                  </a:txBody>
                  <a:tcPr/>
                </a:tc>
                <a:tc>
                  <a:txBody>
                    <a:bodyPr/>
                    <a:lstStyle/>
                    <a:p>
                      <a:pPr algn="ctr"/>
                      <a:r>
                        <a:rPr lang="de-AT" sz="2000" b="1" dirty="0" smtClean="0">
                          <a:solidFill>
                            <a:srgbClr val="FFC000"/>
                          </a:solidFill>
                        </a:rPr>
                        <a:t>X</a:t>
                      </a:r>
                    </a:p>
                    <a:p>
                      <a:pPr algn="ctr"/>
                      <a:r>
                        <a:rPr lang="de-AT" sz="1600" b="1" dirty="0" smtClean="0">
                          <a:solidFill>
                            <a:srgbClr val="FFC000"/>
                          </a:solidFill>
                        </a:rPr>
                        <a:t>(</a:t>
                      </a:r>
                      <a:r>
                        <a:rPr lang="de-AT" sz="1600" b="1" dirty="0" err="1" smtClean="0">
                          <a:solidFill>
                            <a:srgbClr val="FFC000"/>
                          </a:solidFill>
                        </a:rPr>
                        <a:t>Dosisred</a:t>
                      </a:r>
                      <a:r>
                        <a:rPr lang="de-AT" sz="1600" b="1" dirty="0" smtClean="0">
                          <a:solidFill>
                            <a:srgbClr val="FFC000"/>
                          </a:solidFill>
                        </a:rPr>
                        <a:t>.)</a:t>
                      </a:r>
                      <a:endParaRPr lang="de-AT" sz="1600" b="1" dirty="0">
                        <a:solidFill>
                          <a:srgbClr val="FFC000"/>
                        </a:solidFill>
                      </a:endParaRPr>
                    </a:p>
                  </a:txBody>
                  <a:tcPr/>
                </a:tc>
                <a:tc>
                  <a:txBody>
                    <a:bodyPr/>
                    <a:lstStyle/>
                    <a:p>
                      <a:pPr algn="ctr"/>
                      <a:r>
                        <a:rPr lang="de-AT" sz="2000" b="1" dirty="0" smtClean="0">
                          <a:solidFill>
                            <a:srgbClr val="FF0000"/>
                          </a:solidFill>
                        </a:rPr>
                        <a:t>X</a:t>
                      </a:r>
                      <a:endParaRPr lang="de-AT" sz="2000" b="1" dirty="0">
                        <a:solidFill>
                          <a:srgbClr val="FF0000"/>
                        </a:solidFill>
                      </a:endParaRPr>
                    </a:p>
                  </a:txBody>
                  <a:tcPr/>
                </a:tc>
                <a:tc>
                  <a:txBody>
                    <a:bodyPr/>
                    <a:lstStyle/>
                    <a:p>
                      <a:pPr algn="ctr"/>
                      <a:endParaRPr lang="de-AT" sz="1600" b="1" dirty="0"/>
                    </a:p>
                  </a:txBody>
                  <a:tcPr/>
                </a:tc>
                <a:tc>
                  <a:txBody>
                    <a:bodyPr/>
                    <a:lstStyle/>
                    <a:p>
                      <a:pPr algn="ctr"/>
                      <a:endParaRPr lang="de-AT" sz="1600" b="1" dirty="0"/>
                    </a:p>
                  </a:txBody>
                  <a:tcPr/>
                </a:tc>
                <a:tc>
                  <a:txBody>
                    <a:bodyPr/>
                    <a:lstStyle/>
                    <a:p>
                      <a:pPr algn="ctr"/>
                      <a:r>
                        <a:rPr lang="de-AT" sz="1600" b="0" i="0" u="none" strike="noStrike" kern="1200" baseline="0" dirty="0" smtClean="0">
                          <a:solidFill>
                            <a:schemeClr val="dk1"/>
                          </a:solidFill>
                          <a:latin typeface="+mn-lt"/>
                          <a:ea typeface="+mn-ea"/>
                          <a:cs typeface="+mn-cs"/>
                        </a:rPr>
                        <a:t>Sternfrüchte, Grapefruit, Granatäpfel, QT-Verl.,  =schw. CYP2D6 Inh.</a:t>
                      </a:r>
                      <a:endParaRPr lang="de-AT" sz="1600" b="0" dirty="0"/>
                    </a:p>
                  </a:txBody>
                  <a:tcPr/>
                </a:tc>
              </a:tr>
              <a:tr h="519647">
                <a:tc>
                  <a:txBody>
                    <a:bodyPr/>
                    <a:lstStyle/>
                    <a:p>
                      <a:r>
                        <a:rPr lang="de-DE" sz="1600" b="1" dirty="0" err="1" smtClean="0"/>
                        <a:t>Kyprolis</a:t>
                      </a:r>
                      <a:r>
                        <a:rPr lang="de-DE" sz="1600" b="1" dirty="0" smtClean="0"/>
                        <a:t> (</a:t>
                      </a:r>
                      <a:r>
                        <a:rPr lang="de-DE" sz="1600" b="1" dirty="0" err="1" smtClean="0"/>
                        <a:t>Carfilzomib</a:t>
                      </a:r>
                      <a:r>
                        <a:rPr lang="de-DE" sz="1600" b="1" dirty="0" smtClean="0"/>
                        <a:t>)</a:t>
                      </a:r>
                      <a:endParaRPr lang="de-AT" sz="1600" b="1" dirty="0"/>
                    </a:p>
                  </a:txBody>
                  <a:tcPr/>
                </a:tc>
                <a:tc>
                  <a:txBody>
                    <a:bodyPr/>
                    <a:lstStyle/>
                    <a:p>
                      <a:pPr algn="ctr"/>
                      <a:endParaRPr lang="de-AT" sz="1600" b="1"/>
                    </a:p>
                  </a:txBody>
                  <a:tcPr/>
                </a:tc>
                <a:tc>
                  <a:txBody>
                    <a:bodyPr/>
                    <a:lstStyle/>
                    <a:p>
                      <a:pPr algn="ctr"/>
                      <a:endParaRPr lang="de-AT" sz="1600" b="1"/>
                    </a:p>
                  </a:txBody>
                  <a:tcPr/>
                </a:tc>
                <a:tc>
                  <a:txBody>
                    <a:bodyPr/>
                    <a:lstStyle/>
                    <a:p>
                      <a:pPr algn="ctr"/>
                      <a:endParaRPr lang="de-AT" sz="1600" b="1"/>
                    </a:p>
                  </a:txBody>
                  <a:tcPr/>
                </a:tc>
                <a:tc>
                  <a:txBody>
                    <a:bodyPr/>
                    <a:lstStyle/>
                    <a:p>
                      <a:pPr algn="ctr"/>
                      <a:endParaRPr lang="de-AT" sz="1600" b="1" dirty="0"/>
                    </a:p>
                  </a:txBody>
                  <a:tcPr/>
                </a:tc>
                <a:tc>
                  <a:txBody>
                    <a:bodyPr/>
                    <a:lstStyle/>
                    <a:p>
                      <a:pPr algn="ctr"/>
                      <a:r>
                        <a:rPr lang="de-AT" sz="1600" b="0" dirty="0" err="1" smtClean="0"/>
                        <a:t>Digoxin</a:t>
                      </a:r>
                      <a:r>
                        <a:rPr lang="de-AT" sz="1600" b="0" dirty="0" smtClean="0"/>
                        <a:t>, </a:t>
                      </a:r>
                      <a:r>
                        <a:rPr lang="de-AT" sz="1600" b="0" dirty="0" err="1" smtClean="0"/>
                        <a:t>Colchicin</a:t>
                      </a:r>
                      <a:r>
                        <a:rPr lang="de-AT" sz="1600" b="0" baseline="0" dirty="0" smtClean="0"/>
                        <a:t> (ev. schw. </a:t>
                      </a:r>
                      <a:r>
                        <a:rPr lang="de-AT" sz="1600" b="0" baseline="0" dirty="0" err="1" smtClean="0"/>
                        <a:t>Pgp</a:t>
                      </a:r>
                      <a:r>
                        <a:rPr lang="de-AT" sz="1600" b="0" baseline="0" dirty="0" smtClean="0"/>
                        <a:t>-Inh.)</a:t>
                      </a:r>
                      <a:endParaRPr lang="de-AT" sz="1600" b="0" dirty="0"/>
                    </a:p>
                  </a:txBody>
                  <a:tcPr/>
                </a:tc>
              </a:tr>
              <a:tr h="657922">
                <a:tc>
                  <a:txBody>
                    <a:bodyPr/>
                    <a:lstStyle/>
                    <a:p>
                      <a:r>
                        <a:rPr lang="de-DE" sz="1600" b="1" dirty="0" err="1" smtClean="0"/>
                        <a:t>Velcade</a:t>
                      </a:r>
                      <a:r>
                        <a:rPr lang="de-DE" sz="1600" b="1" dirty="0" smtClean="0"/>
                        <a:t> (</a:t>
                      </a:r>
                      <a:r>
                        <a:rPr lang="de-DE" sz="1600" b="1" dirty="0" err="1" smtClean="0"/>
                        <a:t>Bortezomib</a:t>
                      </a:r>
                      <a:r>
                        <a:rPr lang="de-DE" sz="1600" b="1" dirty="0" smtClean="0"/>
                        <a:t>)</a:t>
                      </a:r>
                      <a:endParaRPr lang="de-AT" sz="1600" b="1" dirty="0"/>
                    </a:p>
                  </a:txBody>
                  <a:tcPr/>
                </a:tc>
                <a:tc>
                  <a:txBody>
                    <a:bodyPr/>
                    <a:lstStyle/>
                    <a:p>
                      <a:pPr algn="ctr"/>
                      <a:r>
                        <a:rPr lang="de-AT" sz="2000" b="1" dirty="0" smtClean="0">
                          <a:solidFill>
                            <a:srgbClr val="FFC000"/>
                          </a:solidFill>
                        </a:rPr>
                        <a:t>X</a:t>
                      </a:r>
                      <a:endParaRPr lang="de-AT" sz="2000" b="1" dirty="0">
                        <a:solidFill>
                          <a:srgbClr val="FFC000"/>
                        </a:solidFill>
                      </a:endParaRPr>
                    </a:p>
                  </a:txBody>
                  <a:tcPr/>
                </a:tc>
                <a:tc>
                  <a:txBody>
                    <a:bodyPr/>
                    <a:lstStyle/>
                    <a:p>
                      <a:pPr algn="ctr"/>
                      <a:r>
                        <a:rPr lang="de-AT" sz="2000" b="1" dirty="0" smtClean="0">
                          <a:solidFill>
                            <a:srgbClr val="FF0000"/>
                          </a:solidFill>
                        </a:rPr>
                        <a:t>X</a:t>
                      </a:r>
                      <a:endParaRPr lang="de-AT" sz="2000" b="1" dirty="0">
                        <a:solidFill>
                          <a:srgbClr val="FF0000"/>
                        </a:solidFill>
                      </a:endParaRPr>
                    </a:p>
                  </a:txBody>
                  <a:tcPr/>
                </a:tc>
                <a:tc>
                  <a:txBody>
                    <a:bodyPr/>
                    <a:lstStyle/>
                    <a:p>
                      <a:pPr algn="ctr"/>
                      <a:endParaRPr lang="de-AT" sz="1600" b="1" dirty="0"/>
                    </a:p>
                  </a:txBody>
                  <a:tcPr/>
                </a:tc>
                <a:tc>
                  <a:txBody>
                    <a:bodyPr/>
                    <a:lstStyle/>
                    <a:p>
                      <a:pPr algn="ctr"/>
                      <a:endParaRPr lang="de-AT" sz="1600" b="1" dirty="0"/>
                    </a:p>
                  </a:txBody>
                  <a:tcPr/>
                </a:tc>
                <a:tc>
                  <a:txBody>
                    <a:bodyPr/>
                    <a:lstStyle/>
                    <a:p>
                      <a:pPr algn="ctr"/>
                      <a:r>
                        <a:rPr lang="de-AT" sz="1600" b="0" dirty="0" smtClean="0"/>
                        <a:t>Orale Anti-</a:t>
                      </a:r>
                      <a:r>
                        <a:rPr lang="de-AT" sz="1600" b="0" dirty="0" err="1" smtClean="0"/>
                        <a:t>diabetika</a:t>
                      </a:r>
                      <a:endParaRPr lang="de-AT" sz="1600" b="0" dirty="0"/>
                    </a:p>
                  </a:txBody>
                  <a:tcPr/>
                </a:tc>
              </a:tr>
              <a:tr h="438374">
                <a:tc>
                  <a:txBody>
                    <a:bodyPr/>
                    <a:lstStyle/>
                    <a:p>
                      <a:r>
                        <a:rPr lang="de-DE" sz="1600" b="1" dirty="0" err="1" smtClean="0"/>
                        <a:t>Ninlaro</a:t>
                      </a:r>
                      <a:r>
                        <a:rPr lang="de-DE" sz="1600" b="1" dirty="0" smtClean="0"/>
                        <a:t> (</a:t>
                      </a:r>
                      <a:r>
                        <a:rPr lang="de-DE" sz="1600" b="1" dirty="0" err="1" smtClean="0"/>
                        <a:t>Ixazomib</a:t>
                      </a:r>
                      <a:r>
                        <a:rPr lang="de-DE" sz="1600" b="1" dirty="0" smtClean="0"/>
                        <a:t>)</a:t>
                      </a:r>
                      <a:endParaRPr lang="de-AT" sz="1600" b="1" dirty="0"/>
                    </a:p>
                  </a:txBody>
                  <a:tcPr/>
                </a:tc>
                <a:tc>
                  <a:txBody>
                    <a:bodyPr/>
                    <a:lstStyle/>
                    <a:p>
                      <a:pPr algn="ctr"/>
                      <a:endParaRPr lang="de-AT" sz="2000" b="1"/>
                    </a:p>
                  </a:txBody>
                  <a:tcPr/>
                </a:tc>
                <a:tc>
                  <a:txBody>
                    <a:bodyPr/>
                    <a:lstStyle/>
                    <a:p>
                      <a:pPr algn="ctr"/>
                      <a:r>
                        <a:rPr lang="de-DE" sz="2000" b="1" dirty="0" smtClean="0">
                          <a:solidFill>
                            <a:srgbClr val="FF0000"/>
                          </a:solidFill>
                        </a:rPr>
                        <a:t>X</a:t>
                      </a:r>
                      <a:endParaRPr lang="de-AT" sz="2000" b="1" dirty="0">
                        <a:solidFill>
                          <a:srgbClr val="FF0000"/>
                        </a:solidFill>
                      </a:endParaRPr>
                    </a:p>
                  </a:txBody>
                  <a:tcPr/>
                </a:tc>
                <a:tc>
                  <a:txBody>
                    <a:bodyPr/>
                    <a:lstStyle/>
                    <a:p>
                      <a:pPr algn="ctr"/>
                      <a:endParaRPr lang="de-AT" sz="1600" b="1"/>
                    </a:p>
                  </a:txBody>
                  <a:tcPr/>
                </a:tc>
                <a:tc>
                  <a:txBody>
                    <a:bodyPr/>
                    <a:lstStyle/>
                    <a:p>
                      <a:pPr algn="ctr"/>
                      <a:endParaRPr lang="de-AT" sz="1600" b="1" dirty="0"/>
                    </a:p>
                  </a:txBody>
                  <a:tcPr/>
                </a:tc>
                <a:tc>
                  <a:txBody>
                    <a:bodyPr/>
                    <a:lstStyle/>
                    <a:p>
                      <a:pPr algn="ctr"/>
                      <a:endParaRPr lang="de-AT" sz="1600" b="0" dirty="0"/>
                    </a:p>
                  </a:txBody>
                  <a:tcPr/>
                </a:tc>
              </a:tr>
            </a:tbl>
          </a:graphicData>
        </a:graphic>
      </p:graphicFrame>
    </p:spTree>
    <p:extLst>
      <p:ext uri="{BB962C8B-B14F-4D97-AF65-F5344CB8AC3E}">
        <p14:creationId xmlns:p14="http://schemas.microsoft.com/office/powerpoint/2010/main" val="382082068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Inhaltsplatzhalter 1"/>
          <p:cNvSpPr>
            <a:spLocks noGrp="1"/>
          </p:cNvSpPr>
          <p:nvPr>
            <p:ph idx="1"/>
          </p:nvPr>
        </p:nvSpPr>
        <p:spPr>
          <a:xfrm>
            <a:off x="395288" y="1841500"/>
            <a:ext cx="6985000" cy="4392613"/>
          </a:xfrm>
        </p:spPr>
        <p:txBody>
          <a:bodyPr/>
          <a:lstStyle/>
          <a:p>
            <a:pPr marL="0" indent="0" algn="ctr">
              <a:buFont typeface="Wingdings 3" charset="0"/>
              <a:buNone/>
            </a:pPr>
            <a:endParaRPr lang="de-AT" sz="3200" dirty="0">
              <a:latin typeface="Trebuchet MS" charset="0"/>
            </a:endParaRPr>
          </a:p>
          <a:p>
            <a:pPr marL="0" indent="0" algn="ctr">
              <a:buFont typeface="Wingdings 3" charset="0"/>
              <a:buNone/>
            </a:pPr>
            <a:r>
              <a:rPr lang="de-AT" sz="3200" dirty="0">
                <a:latin typeface="Trebuchet MS" charset="0"/>
              </a:rPr>
              <a:t>Derzeit 3 </a:t>
            </a:r>
            <a:r>
              <a:rPr lang="de-AT" sz="3200" dirty="0" err="1">
                <a:latin typeface="Trebuchet MS" charset="0"/>
              </a:rPr>
              <a:t>klassiche</a:t>
            </a:r>
            <a:r>
              <a:rPr lang="de-AT" sz="3200" dirty="0">
                <a:latin typeface="Trebuchet MS" charset="0"/>
              </a:rPr>
              <a:t> Achsen</a:t>
            </a:r>
          </a:p>
          <a:p>
            <a:pPr marL="0" indent="0">
              <a:buFont typeface="Wingdings 3" charset="0"/>
              <a:buNone/>
            </a:pPr>
            <a:endParaRPr lang="de-AT" sz="1400" dirty="0">
              <a:latin typeface="Trebuchet MS" charset="0"/>
            </a:endParaRPr>
          </a:p>
          <a:p>
            <a:pPr marL="0" indent="0">
              <a:buFont typeface="Wingdings 3" charset="0"/>
              <a:buNone/>
            </a:pPr>
            <a:r>
              <a:rPr lang="de-AT" sz="2200" dirty="0">
                <a:latin typeface="Trebuchet MS" charset="0"/>
              </a:rPr>
              <a:t>Klinische Pharmazeutin – Ärztin im Krankenhaus</a:t>
            </a:r>
          </a:p>
          <a:p>
            <a:pPr marL="0" indent="0">
              <a:buFont typeface="Wingdings 3" charset="0"/>
              <a:buNone/>
            </a:pPr>
            <a:endParaRPr lang="de-AT" sz="2200" dirty="0">
              <a:solidFill>
                <a:srgbClr val="FFC000"/>
              </a:solidFill>
              <a:latin typeface="Trebuchet MS" charset="0"/>
            </a:endParaRPr>
          </a:p>
          <a:p>
            <a:pPr marL="0" indent="0">
              <a:buFont typeface="Wingdings 3" charset="0"/>
              <a:buNone/>
            </a:pPr>
            <a:r>
              <a:rPr lang="de-AT" sz="2200" dirty="0">
                <a:latin typeface="Trebuchet MS" charset="0"/>
              </a:rPr>
              <a:t>Offizinaler Pharmazeut – Patient im Heim</a:t>
            </a:r>
          </a:p>
          <a:p>
            <a:pPr marL="0" indent="0">
              <a:buFont typeface="Wingdings 3" charset="0"/>
              <a:buNone/>
            </a:pPr>
            <a:r>
              <a:rPr lang="de-AT" sz="2200" dirty="0">
                <a:latin typeface="Trebuchet MS" charset="0"/>
              </a:rPr>
              <a:t>	</a:t>
            </a:r>
          </a:p>
          <a:p>
            <a:pPr marL="0" indent="0">
              <a:buFont typeface="Wingdings 3" charset="0"/>
              <a:buNone/>
            </a:pPr>
            <a:r>
              <a:rPr lang="de-AT" sz="2200" dirty="0">
                <a:latin typeface="Trebuchet MS" charset="0"/>
              </a:rPr>
              <a:t>Offizinaler Pharmazeut – Patient in der Apotheke</a:t>
            </a:r>
          </a:p>
        </p:txBody>
      </p:sp>
      <p:sp>
        <p:nvSpPr>
          <p:cNvPr id="22530" name="Titel 2"/>
          <p:cNvSpPr>
            <a:spLocks noGrp="1"/>
          </p:cNvSpPr>
          <p:nvPr>
            <p:ph type="title"/>
          </p:nvPr>
        </p:nvSpPr>
        <p:spPr>
          <a:xfrm>
            <a:off x="250825" y="609600"/>
            <a:ext cx="7243231" cy="1379538"/>
          </a:xfrm>
        </p:spPr>
        <p:txBody>
          <a:bodyPr>
            <a:normAutofit fontScale="90000"/>
          </a:bodyPr>
          <a:lstStyle/>
          <a:p>
            <a:r>
              <a:rPr lang="de-AT" sz="3400" dirty="0">
                <a:latin typeface="Trebuchet MS" charset="0"/>
              </a:rPr>
              <a:t>Welche Anwendungsmöglichkeiten </a:t>
            </a:r>
            <a:r>
              <a:rPr lang="de-AT" sz="3400" dirty="0" smtClean="0">
                <a:latin typeface="Trebuchet MS" charset="0"/>
              </a:rPr>
              <a:t>von Medikationsmanagement gibt </a:t>
            </a:r>
            <a:r>
              <a:rPr lang="de-AT" sz="3400" dirty="0">
                <a:latin typeface="Trebuchet MS" charset="0"/>
              </a:rPr>
              <a:t>es?</a:t>
            </a:r>
          </a:p>
        </p:txBody>
      </p:sp>
    </p:spTree>
    <p:extLst>
      <p:ext uri="{BB962C8B-B14F-4D97-AF65-F5344CB8AC3E}">
        <p14:creationId xmlns:p14="http://schemas.microsoft.com/office/powerpoint/2010/main" val="241543197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Inhaltsplatzhalter 1"/>
          <p:cNvSpPr>
            <a:spLocks noGrp="1"/>
          </p:cNvSpPr>
          <p:nvPr>
            <p:ph idx="1"/>
          </p:nvPr>
        </p:nvSpPr>
        <p:spPr>
          <a:xfrm>
            <a:off x="719138" y="2162175"/>
            <a:ext cx="6840537" cy="4679950"/>
          </a:xfrm>
        </p:spPr>
        <p:txBody>
          <a:bodyPr>
            <a:normAutofit/>
          </a:bodyPr>
          <a:lstStyle/>
          <a:p>
            <a:pPr marL="0" indent="0" algn="ctr">
              <a:buFont typeface="Wingdings 3" charset="0"/>
              <a:buNone/>
            </a:pPr>
            <a:endParaRPr lang="de-AT" dirty="0">
              <a:latin typeface="Trebuchet MS" charset="0"/>
            </a:endParaRPr>
          </a:p>
          <a:p>
            <a:pPr marL="0" indent="0" algn="ctr">
              <a:buFont typeface="Wingdings 3" charset="0"/>
              <a:buNone/>
            </a:pPr>
            <a:r>
              <a:rPr lang="de-AT" dirty="0" smtClean="0">
                <a:latin typeface="Trebuchet MS" charset="0"/>
              </a:rPr>
              <a:t>Direkte </a:t>
            </a:r>
            <a:r>
              <a:rPr lang="de-AT" dirty="0">
                <a:latin typeface="Trebuchet MS" charset="0"/>
              </a:rPr>
              <a:t>Betreuung der Ärzte im kollegialen Gespräch, </a:t>
            </a:r>
          </a:p>
          <a:p>
            <a:pPr marL="0" indent="0" algn="ctr">
              <a:buFont typeface="Wingdings 3" charset="0"/>
              <a:buNone/>
            </a:pPr>
            <a:r>
              <a:rPr lang="de-AT" dirty="0">
                <a:latin typeface="Trebuchet MS" charset="0"/>
              </a:rPr>
              <a:t>Treffen bei Visiten, Qualitätszirkeln</a:t>
            </a:r>
            <a:br>
              <a:rPr lang="de-AT" dirty="0">
                <a:latin typeface="Trebuchet MS" charset="0"/>
              </a:rPr>
            </a:br>
            <a:endParaRPr lang="de-AT" dirty="0">
              <a:latin typeface="Trebuchet MS" charset="0"/>
            </a:endParaRPr>
          </a:p>
          <a:p>
            <a:pPr marL="0" indent="0">
              <a:buFont typeface="Wingdings 3" charset="0"/>
              <a:buNone/>
            </a:pPr>
            <a:r>
              <a:rPr lang="de-AT" dirty="0">
                <a:solidFill>
                  <a:srgbClr val="FFC000"/>
                </a:solidFill>
                <a:latin typeface="Trebuchet MS" charset="0"/>
              </a:rPr>
              <a:t>Pharmazeutischer Fokus auf:	</a:t>
            </a:r>
          </a:p>
          <a:p>
            <a:pPr marL="0" indent="0">
              <a:buFont typeface="Wingdings" charset="0"/>
              <a:buChar char="§"/>
            </a:pPr>
            <a:r>
              <a:rPr lang="de-AT" b="0" dirty="0">
                <a:solidFill>
                  <a:srgbClr val="FFC000"/>
                </a:solidFill>
                <a:latin typeface="Trebuchet MS" charset="0"/>
              </a:rPr>
              <a:t>Interaktionen</a:t>
            </a:r>
          </a:p>
          <a:p>
            <a:pPr marL="0" indent="0">
              <a:buFont typeface="Wingdings" charset="0"/>
              <a:buChar char="§"/>
            </a:pPr>
            <a:r>
              <a:rPr lang="de-AT" b="0" dirty="0">
                <a:solidFill>
                  <a:srgbClr val="FFC000"/>
                </a:solidFill>
                <a:latin typeface="Trebuchet MS" charset="0"/>
              </a:rPr>
              <a:t>leitliniengerechte Verschreibung</a:t>
            </a:r>
          </a:p>
          <a:p>
            <a:pPr marL="0" indent="0">
              <a:buFont typeface="Wingdings" charset="0"/>
              <a:buChar char="§"/>
            </a:pPr>
            <a:r>
              <a:rPr lang="de-AT" b="0" dirty="0">
                <a:solidFill>
                  <a:srgbClr val="FFC000"/>
                </a:solidFill>
                <a:latin typeface="Trebuchet MS" charset="0"/>
              </a:rPr>
              <a:t>Dosisanpassungen (Patienten mit vorübergehend stark eingeschränkter Nierenfunktion, Neonatologie)</a:t>
            </a:r>
          </a:p>
          <a:p>
            <a:pPr marL="0" indent="0">
              <a:buFont typeface="Wingdings" charset="0"/>
              <a:buChar char="§"/>
            </a:pPr>
            <a:r>
              <a:rPr lang="de-AT" b="0" dirty="0">
                <a:solidFill>
                  <a:srgbClr val="FFC000"/>
                </a:solidFill>
                <a:latin typeface="Trebuchet MS" charset="0"/>
              </a:rPr>
              <a:t>Beratung bei Therapieumstellungen</a:t>
            </a:r>
          </a:p>
          <a:p>
            <a:pPr marL="0" indent="0">
              <a:buFont typeface="Wingdings" charset="0"/>
              <a:buChar char="§"/>
            </a:pPr>
            <a:r>
              <a:rPr lang="de-AT" b="0" dirty="0">
                <a:solidFill>
                  <a:srgbClr val="FFC000"/>
                </a:solidFill>
                <a:latin typeface="Trebuchet MS" charset="0"/>
              </a:rPr>
              <a:t>Entlassungsmanagement</a:t>
            </a:r>
          </a:p>
          <a:p>
            <a:pPr marL="0" indent="0">
              <a:buFont typeface="Wingdings 3" charset="0"/>
              <a:buNone/>
            </a:pPr>
            <a:endParaRPr lang="de-AT" b="0" dirty="0">
              <a:solidFill>
                <a:srgbClr val="FFC000"/>
              </a:solidFill>
              <a:latin typeface="Trebuchet MS" charset="0"/>
            </a:endParaRPr>
          </a:p>
        </p:txBody>
      </p:sp>
      <p:sp>
        <p:nvSpPr>
          <p:cNvPr id="23554" name="Titel 2"/>
          <p:cNvSpPr>
            <a:spLocks noGrp="1"/>
          </p:cNvSpPr>
          <p:nvPr>
            <p:ph type="title"/>
          </p:nvPr>
        </p:nvSpPr>
        <p:spPr/>
        <p:txBody>
          <a:bodyPr/>
          <a:lstStyle/>
          <a:p>
            <a:r>
              <a:rPr lang="de-AT">
                <a:latin typeface="Trebuchet MS" charset="0"/>
              </a:rPr>
              <a:t>Klinische Pharmazeutin – Ärztin im Krankenhaus</a:t>
            </a:r>
          </a:p>
        </p:txBody>
      </p:sp>
      <p:pic>
        <p:nvPicPr>
          <p:cNvPr id="23555" name="Bild 1"/>
          <p:cNvPicPr>
            <a:picLocks noChangeAspect="1"/>
          </p:cNvPicPr>
          <p:nvPr/>
        </p:nvPicPr>
        <p:blipFill>
          <a:blip r:embed="rId2">
            <a:extLst>
              <a:ext uri="{28A0092B-C50C-407E-A947-70E740481C1C}">
                <a14:useLocalDpi xmlns:a14="http://schemas.microsoft.com/office/drawing/2010/main" val="0"/>
              </a:ext>
            </a:extLst>
          </a:blip>
          <a:srcRect t="12161"/>
          <a:stretch>
            <a:fillRect/>
          </a:stretch>
        </p:blipFill>
        <p:spPr bwMode="auto">
          <a:xfrm>
            <a:off x="5867400" y="277813"/>
            <a:ext cx="3222625"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71533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Inhaltsplatzhalter 1"/>
          <p:cNvSpPr>
            <a:spLocks noGrp="1"/>
          </p:cNvSpPr>
          <p:nvPr>
            <p:ph idx="1"/>
          </p:nvPr>
        </p:nvSpPr>
        <p:spPr>
          <a:xfrm>
            <a:off x="882227" y="2005671"/>
            <a:ext cx="6551612" cy="4608513"/>
          </a:xfrm>
        </p:spPr>
        <p:txBody>
          <a:bodyPr>
            <a:normAutofit fontScale="92500" lnSpcReduction="10000"/>
          </a:bodyPr>
          <a:lstStyle/>
          <a:p>
            <a:pPr marL="0" indent="0">
              <a:lnSpc>
                <a:spcPct val="90000"/>
              </a:lnSpc>
              <a:buFont typeface="Wingdings 3" charset="0"/>
              <a:buNone/>
            </a:pPr>
            <a:r>
              <a:rPr lang="de-AT" b="0" dirty="0">
                <a:latin typeface="Trebuchet MS" charset="0"/>
              </a:rPr>
              <a:t>Enge Zusammenarbeit mit der Pflege</a:t>
            </a:r>
          </a:p>
          <a:p>
            <a:pPr marL="0" indent="0">
              <a:lnSpc>
                <a:spcPct val="90000"/>
              </a:lnSpc>
              <a:buFont typeface="Wingdings 3" charset="0"/>
              <a:buNone/>
            </a:pPr>
            <a:r>
              <a:rPr lang="de-AT" b="0" dirty="0">
                <a:latin typeface="Trebuchet MS" charset="0"/>
              </a:rPr>
              <a:t>Beratung der Pflege zu Medikamentenfragen, </a:t>
            </a:r>
            <a:br>
              <a:rPr lang="de-AT" b="0" dirty="0">
                <a:latin typeface="Trebuchet MS" charset="0"/>
              </a:rPr>
            </a:br>
            <a:r>
              <a:rPr lang="de-AT" b="0" dirty="0">
                <a:latin typeface="Trebuchet MS" charset="0"/>
              </a:rPr>
              <a:t>zumeist kommen Fragen zum Patienten von der Pflege. </a:t>
            </a:r>
            <a:br>
              <a:rPr lang="de-AT" b="0" dirty="0">
                <a:latin typeface="Trebuchet MS" charset="0"/>
              </a:rPr>
            </a:br>
            <a:r>
              <a:rPr lang="de-AT" b="0" dirty="0">
                <a:latin typeface="Trebuchet MS" charset="0"/>
              </a:rPr>
              <a:t>Anregungen der Pflege werden vom Arzt umgesetzt.</a:t>
            </a:r>
          </a:p>
          <a:p>
            <a:pPr marL="0" indent="0">
              <a:lnSpc>
                <a:spcPct val="90000"/>
              </a:lnSpc>
              <a:buFont typeface="Wingdings 3" charset="0"/>
              <a:buNone/>
            </a:pPr>
            <a:r>
              <a:rPr lang="de-AT" b="0" dirty="0">
                <a:latin typeface="Trebuchet MS" charset="0"/>
              </a:rPr>
              <a:t>Kontakt zu Medizinern</a:t>
            </a:r>
          </a:p>
          <a:p>
            <a:pPr marL="0" indent="0">
              <a:lnSpc>
                <a:spcPct val="90000"/>
              </a:lnSpc>
              <a:buFont typeface="Wingdings 3" charset="0"/>
              <a:buNone/>
            </a:pPr>
            <a:r>
              <a:rPr lang="de-AT" b="0" dirty="0">
                <a:latin typeface="Trebuchet MS" charset="0"/>
              </a:rPr>
              <a:t>Kontakt zu den Patienten</a:t>
            </a:r>
            <a:br>
              <a:rPr lang="de-AT" b="0" dirty="0">
                <a:latin typeface="Trebuchet MS" charset="0"/>
              </a:rPr>
            </a:br>
            <a:endParaRPr lang="de-AT" b="0" dirty="0">
              <a:latin typeface="Trebuchet MS" charset="0"/>
            </a:endParaRPr>
          </a:p>
          <a:p>
            <a:pPr marL="0" indent="0">
              <a:lnSpc>
                <a:spcPct val="90000"/>
              </a:lnSpc>
              <a:buFont typeface="Wingdings 3" charset="0"/>
              <a:buNone/>
            </a:pPr>
            <a:r>
              <a:rPr lang="de-AT" dirty="0">
                <a:solidFill>
                  <a:srgbClr val="FFC000"/>
                </a:solidFill>
                <a:latin typeface="Trebuchet MS" charset="0"/>
              </a:rPr>
              <a:t>Pharmazeutischer Fokus auf: </a:t>
            </a:r>
          </a:p>
          <a:p>
            <a:pPr marL="0" indent="0">
              <a:lnSpc>
                <a:spcPct val="90000"/>
              </a:lnSpc>
              <a:buFont typeface="Wingdings" charset="0"/>
              <a:buChar char="§"/>
            </a:pPr>
            <a:r>
              <a:rPr lang="de-AT" b="0" dirty="0">
                <a:solidFill>
                  <a:srgbClr val="FFC000"/>
                </a:solidFill>
                <a:latin typeface="Trebuchet MS" charset="0"/>
              </a:rPr>
              <a:t>Aufnahmecheck </a:t>
            </a:r>
          </a:p>
          <a:p>
            <a:pPr marL="0" indent="0">
              <a:lnSpc>
                <a:spcPct val="90000"/>
              </a:lnSpc>
              <a:buFont typeface="Wingdings" charset="0"/>
              <a:buChar char="§"/>
            </a:pPr>
            <a:r>
              <a:rPr lang="de-AT" b="0" dirty="0">
                <a:solidFill>
                  <a:srgbClr val="FFC000"/>
                </a:solidFill>
                <a:latin typeface="Trebuchet MS" charset="0"/>
              </a:rPr>
              <a:t>Besprechung, WOFÜR die Medikamente sind</a:t>
            </a:r>
          </a:p>
          <a:p>
            <a:pPr marL="0" indent="0">
              <a:lnSpc>
                <a:spcPct val="90000"/>
              </a:lnSpc>
              <a:buFont typeface="Wingdings" charset="0"/>
              <a:buChar char="§"/>
            </a:pPr>
            <a:r>
              <a:rPr lang="de-AT" b="0" dirty="0">
                <a:solidFill>
                  <a:srgbClr val="FFC000"/>
                </a:solidFill>
                <a:latin typeface="Trebuchet MS" charset="0"/>
              </a:rPr>
              <a:t>Interaktionen</a:t>
            </a:r>
          </a:p>
          <a:p>
            <a:pPr marL="0" indent="0">
              <a:lnSpc>
                <a:spcPct val="90000"/>
              </a:lnSpc>
              <a:buFont typeface="Wingdings" charset="0"/>
              <a:buChar char="§"/>
            </a:pPr>
            <a:r>
              <a:rPr lang="de-AT" b="0" dirty="0">
                <a:solidFill>
                  <a:srgbClr val="FFC000"/>
                </a:solidFill>
                <a:latin typeface="Trebuchet MS" charset="0"/>
              </a:rPr>
              <a:t>Einnahmezeitpunkte</a:t>
            </a:r>
          </a:p>
          <a:p>
            <a:pPr marL="0" indent="0">
              <a:lnSpc>
                <a:spcPct val="90000"/>
              </a:lnSpc>
              <a:buFont typeface="Wingdings" charset="0"/>
              <a:buChar char="§"/>
            </a:pPr>
            <a:r>
              <a:rPr lang="de-AT" b="0" dirty="0">
                <a:solidFill>
                  <a:srgbClr val="FFC000"/>
                </a:solidFill>
                <a:latin typeface="Trebuchet MS" charset="0"/>
              </a:rPr>
              <a:t>Sturzprophylaxe</a:t>
            </a:r>
          </a:p>
          <a:p>
            <a:pPr marL="0" indent="0">
              <a:lnSpc>
                <a:spcPct val="90000"/>
              </a:lnSpc>
              <a:buFont typeface="Wingdings" charset="0"/>
              <a:buChar char="§"/>
            </a:pPr>
            <a:r>
              <a:rPr lang="de-AT" b="0" dirty="0">
                <a:solidFill>
                  <a:srgbClr val="FFC000"/>
                </a:solidFill>
                <a:latin typeface="Trebuchet MS" charset="0"/>
              </a:rPr>
              <a:t>Schlafverbesserung</a:t>
            </a:r>
          </a:p>
        </p:txBody>
      </p:sp>
      <p:sp>
        <p:nvSpPr>
          <p:cNvPr id="24578" name="Titel 2"/>
          <p:cNvSpPr>
            <a:spLocks noGrp="1"/>
          </p:cNvSpPr>
          <p:nvPr>
            <p:ph type="title"/>
          </p:nvPr>
        </p:nvSpPr>
        <p:spPr/>
        <p:txBody>
          <a:bodyPr/>
          <a:lstStyle/>
          <a:p>
            <a:r>
              <a:rPr lang="de-AT" dirty="0">
                <a:latin typeface="Trebuchet MS" charset="0"/>
              </a:rPr>
              <a:t>Offizinaler Pharmazeut – Patient im Heim</a:t>
            </a:r>
          </a:p>
        </p:txBody>
      </p:sp>
    </p:spTree>
    <p:extLst>
      <p:ext uri="{BB962C8B-B14F-4D97-AF65-F5344CB8AC3E}">
        <p14:creationId xmlns:p14="http://schemas.microsoft.com/office/powerpoint/2010/main" val="284736127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Inhaltsplatzhalter 1"/>
          <p:cNvSpPr>
            <a:spLocks noGrp="1"/>
          </p:cNvSpPr>
          <p:nvPr>
            <p:ph idx="1"/>
          </p:nvPr>
        </p:nvSpPr>
        <p:spPr>
          <a:xfrm>
            <a:off x="649715" y="2078463"/>
            <a:ext cx="7407275" cy="4537075"/>
          </a:xfrm>
        </p:spPr>
        <p:txBody>
          <a:bodyPr/>
          <a:lstStyle/>
          <a:p>
            <a:pPr marL="0" indent="0" algn="ctr">
              <a:lnSpc>
                <a:spcPct val="90000"/>
              </a:lnSpc>
              <a:buFont typeface="Wingdings 3" charset="0"/>
              <a:buNone/>
            </a:pPr>
            <a:endParaRPr lang="de-AT" sz="1700" dirty="0">
              <a:solidFill>
                <a:srgbClr val="FFC000"/>
              </a:solidFill>
              <a:latin typeface="Trebuchet MS" charset="0"/>
            </a:endParaRPr>
          </a:p>
          <a:p>
            <a:pPr marL="0" indent="0">
              <a:lnSpc>
                <a:spcPct val="90000"/>
              </a:lnSpc>
              <a:buFont typeface="Wingdings 3" charset="0"/>
              <a:buNone/>
            </a:pPr>
            <a:r>
              <a:rPr lang="de-AT" sz="1700" dirty="0" smtClean="0">
                <a:latin typeface="Trebuchet MS" charset="0"/>
              </a:rPr>
              <a:t>Identifizierung </a:t>
            </a:r>
            <a:r>
              <a:rPr lang="de-AT" sz="1700" dirty="0">
                <a:latin typeface="Trebuchet MS" charset="0"/>
              </a:rPr>
              <a:t>von Problemen an der Tara (Screening)</a:t>
            </a:r>
          </a:p>
          <a:p>
            <a:pPr marL="0" indent="0">
              <a:lnSpc>
                <a:spcPct val="90000"/>
              </a:lnSpc>
              <a:buFont typeface="Wingdings 3" charset="0"/>
              <a:buNone/>
            </a:pPr>
            <a:r>
              <a:rPr lang="de-AT" sz="1700" dirty="0" smtClean="0">
                <a:latin typeface="Trebuchet MS" charset="0"/>
              </a:rPr>
              <a:t>Intensivere </a:t>
            </a:r>
            <a:r>
              <a:rPr lang="de-AT" sz="1700" dirty="0">
                <a:latin typeface="Trebuchet MS" charset="0"/>
              </a:rPr>
              <a:t>Beratung an der Tara (Zusatzwissen)</a:t>
            </a:r>
          </a:p>
          <a:p>
            <a:pPr marL="0" indent="0">
              <a:lnSpc>
                <a:spcPct val="90000"/>
              </a:lnSpc>
              <a:buFont typeface="Wingdings 3" charset="0"/>
              <a:buNone/>
            </a:pPr>
            <a:r>
              <a:rPr lang="de-AT" sz="1700" dirty="0" smtClean="0">
                <a:latin typeface="Trebuchet MS" charset="0"/>
              </a:rPr>
              <a:t>Medikationsanalysen </a:t>
            </a:r>
            <a:r>
              <a:rPr lang="de-AT" sz="1700" dirty="0">
                <a:latin typeface="Trebuchet MS" charset="0"/>
              </a:rPr>
              <a:t>und Medikationsmanagement als (bezahlter) </a:t>
            </a:r>
            <a:r>
              <a:rPr lang="de-AT" sz="1700" dirty="0" smtClean="0">
                <a:latin typeface="Trebuchet MS" charset="0"/>
              </a:rPr>
              <a:t>Service</a:t>
            </a:r>
            <a:r>
              <a:rPr lang="de-AT" sz="1700" dirty="0">
                <a:latin typeface="Trebuchet MS" charset="0"/>
              </a:rPr>
              <a:t>	</a:t>
            </a:r>
          </a:p>
          <a:p>
            <a:pPr marL="0" indent="0">
              <a:lnSpc>
                <a:spcPct val="90000"/>
              </a:lnSpc>
              <a:buFont typeface="Wingdings 3" charset="0"/>
              <a:buNone/>
            </a:pPr>
            <a:r>
              <a:rPr lang="de-AT" sz="1700" dirty="0">
                <a:latin typeface="Trebuchet MS" charset="0"/>
              </a:rPr>
              <a:t>	</a:t>
            </a:r>
            <a:endParaRPr lang="de-AT" sz="1700" dirty="0">
              <a:solidFill>
                <a:srgbClr val="FFC000"/>
              </a:solidFill>
              <a:latin typeface="Trebuchet MS" charset="0"/>
            </a:endParaRPr>
          </a:p>
          <a:p>
            <a:pPr marL="0" indent="0">
              <a:lnSpc>
                <a:spcPct val="90000"/>
              </a:lnSpc>
              <a:buFont typeface="Wingdings 3" charset="0"/>
              <a:buNone/>
            </a:pPr>
            <a:r>
              <a:rPr lang="de-AT" sz="1700" dirty="0">
                <a:solidFill>
                  <a:srgbClr val="FFC000"/>
                </a:solidFill>
                <a:latin typeface="Trebuchet MS" charset="0"/>
              </a:rPr>
              <a:t>Pharmazeutischer Fokus auf: </a:t>
            </a:r>
          </a:p>
          <a:p>
            <a:pPr marL="0" indent="0">
              <a:lnSpc>
                <a:spcPct val="90000"/>
              </a:lnSpc>
              <a:buFont typeface="Wingdings" charset="0"/>
              <a:buChar char="§"/>
            </a:pPr>
            <a:r>
              <a:rPr lang="de-AT" sz="1700" b="0" dirty="0">
                <a:solidFill>
                  <a:srgbClr val="FFC000"/>
                </a:solidFill>
                <a:latin typeface="Trebuchet MS" charset="0"/>
              </a:rPr>
              <a:t>Prüfung auf Konsistenz der gebrachten Medikamente (Stimmigkeit), „Ordnung schaffen“</a:t>
            </a:r>
          </a:p>
          <a:p>
            <a:pPr marL="0" indent="0">
              <a:lnSpc>
                <a:spcPct val="90000"/>
              </a:lnSpc>
              <a:buFont typeface="Wingdings" charset="0"/>
              <a:buChar char="§"/>
            </a:pPr>
            <a:r>
              <a:rPr lang="de-AT" sz="1700" b="0" dirty="0">
                <a:solidFill>
                  <a:srgbClr val="FFC000"/>
                </a:solidFill>
                <a:latin typeface="Trebuchet MS" charset="0"/>
              </a:rPr>
              <a:t>den Überblick wiederfinden (5+ Medikamente)</a:t>
            </a:r>
          </a:p>
          <a:p>
            <a:pPr marL="0" indent="0">
              <a:lnSpc>
                <a:spcPct val="90000"/>
              </a:lnSpc>
              <a:buFont typeface="Wingdings" charset="0"/>
              <a:buChar char="§"/>
            </a:pPr>
            <a:r>
              <a:rPr lang="de-AT" sz="1700" b="0" dirty="0" err="1">
                <a:solidFill>
                  <a:srgbClr val="FFC000"/>
                </a:solidFill>
                <a:latin typeface="Trebuchet MS" charset="0"/>
              </a:rPr>
              <a:t>Adherence</a:t>
            </a:r>
            <a:r>
              <a:rPr lang="de-AT" sz="1700" b="0" dirty="0">
                <a:solidFill>
                  <a:srgbClr val="FFC000"/>
                </a:solidFill>
                <a:latin typeface="Trebuchet MS" charset="0"/>
              </a:rPr>
              <a:t>, Einnahmezeitpunkte</a:t>
            </a:r>
          </a:p>
          <a:p>
            <a:pPr marL="0" indent="0">
              <a:lnSpc>
                <a:spcPct val="90000"/>
              </a:lnSpc>
              <a:buFont typeface="Wingdings" charset="0"/>
              <a:buChar char="§"/>
            </a:pPr>
            <a:r>
              <a:rPr lang="de-AT" sz="1700" b="0" dirty="0">
                <a:solidFill>
                  <a:srgbClr val="FFC000"/>
                </a:solidFill>
                <a:latin typeface="Trebuchet MS" charset="0"/>
              </a:rPr>
              <a:t>Erklärung des Sinn und Zwecks jedes Medikaments </a:t>
            </a:r>
          </a:p>
          <a:p>
            <a:pPr marL="0" indent="0">
              <a:lnSpc>
                <a:spcPct val="90000"/>
              </a:lnSpc>
              <a:buFont typeface="Wingdings" charset="0"/>
              <a:buChar char="§"/>
            </a:pPr>
            <a:r>
              <a:rPr lang="de-AT" sz="1700" b="0" dirty="0">
                <a:solidFill>
                  <a:srgbClr val="FFC000"/>
                </a:solidFill>
                <a:latin typeface="Trebuchet MS" charset="0"/>
              </a:rPr>
              <a:t>Interaktionen, Zusatzberatung, Therapieoptimierungsvorschläge</a:t>
            </a:r>
          </a:p>
        </p:txBody>
      </p:sp>
      <p:sp>
        <p:nvSpPr>
          <p:cNvPr id="25602" name="Titel 2"/>
          <p:cNvSpPr>
            <a:spLocks noGrp="1"/>
          </p:cNvSpPr>
          <p:nvPr>
            <p:ph type="title"/>
          </p:nvPr>
        </p:nvSpPr>
        <p:spPr/>
        <p:txBody>
          <a:bodyPr/>
          <a:lstStyle/>
          <a:p>
            <a:r>
              <a:rPr lang="de-AT">
                <a:latin typeface="Trebuchet MS" charset="0"/>
              </a:rPr>
              <a:t>Offizinaler Pharmazeut – Patient in der Apotheke</a:t>
            </a:r>
          </a:p>
        </p:txBody>
      </p:sp>
      <p:pic>
        <p:nvPicPr>
          <p:cNvPr id="25603" name="Picture 2"/>
          <p:cNvPicPr>
            <a:picLocks noChangeAspect="1" noChangeArrowheads="1"/>
          </p:cNvPicPr>
          <p:nvPr/>
        </p:nvPicPr>
        <p:blipFill>
          <a:blip r:embed="rId2">
            <a:extLst>
              <a:ext uri="{28A0092B-C50C-407E-A947-70E740481C1C}">
                <a14:useLocalDpi xmlns:a14="http://schemas.microsoft.com/office/drawing/2010/main" val="0"/>
              </a:ext>
            </a:extLst>
          </a:blip>
          <a:srcRect l="18523" t="9270" r="30157" b="25717"/>
          <a:stretch>
            <a:fillRect/>
          </a:stretch>
        </p:blipFill>
        <p:spPr bwMode="auto">
          <a:xfrm>
            <a:off x="6011863" y="203200"/>
            <a:ext cx="2663825" cy="210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31122678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749527" y="3412277"/>
            <a:ext cx="7408333" cy="2542479"/>
          </a:xfrm>
          <a:solidFill>
            <a:srgbClr val="FF9E40"/>
          </a:solidFill>
        </p:spPr>
        <p:style>
          <a:lnRef idx="3">
            <a:schemeClr val="lt1"/>
          </a:lnRef>
          <a:fillRef idx="1">
            <a:schemeClr val="accent5"/>
          </a:fillRef>
          <a:effectRef idx="1">
            <a:schemeClr val="accent5"/>
          </a:effectRef>
          <a:fontRef idx="minor">
            <a:schemeClr val="lt1"/>
          </a:fontRef>
        </p:style>
        <p:txBody>
          <a:bodyPr>
            <a:normAutofit lnSpcReduction="10000"/>
          </a:bodyPr>
          <a:lstStyle/>
          <a:p>
            <a:pPr marL="457200" lvl="1" indent="0">
              <a:buNone/>
            </a:pPr>
            <a:r>
              <a:rPr lang="de-AT" sz="2000" dirty="0" smtClean="0"/>
              <a:t>MM ist die gemeinsame und kontinuierliche Betreuung chronisch kranker Menschen durch Arzt, Pflege und Apotheker, die .. </a:t>
            </a:r>
          </a:p>
          <a:p>
            <a:pPr marL="457200" lvl="1" indent="0">
              <a:buNone/>
            </a:pPr>
            <a:endParaRPr lang="de-AT" dirty="0" smtClean="0"/>
          </a:p>
          <a:p>
            <a:pPr marL="0" indent="0">
              <a:buNone/>
            </a:pPr>
            <a:r>
              <a:rPr lang="de-AT" dirty="0" smtClean="0"/>
              <a:t>..</a:t>
            </a:r>
            <a:r>
              <a:rPr lang="de-AT" dirty="0"/>
              <a:t>mindestens fünf systemisch wirkende Arzneimittel dauerhaft einnehmen (D).</a:t>
            </a:r>
          </a:p>
          <a:p>
            <a:pPr marL="0" indent="0">
              <a:buNone/>
            </a:pPr>
            <a:r>
              <a:rPr lang="de-AT" dirty="0"/>
              <a:t>..mehr als ein verschreibungspflichtiges Medikament einnehmen (UK)</a:t>
            </a:r>
            <a:r>
              <a:rPr lang="de-AT" dirty="0" smtClean="0"/>
              <a:t>.</a:t>
            </a:r>
          </a:p>
        </p:txBody>
      </p:sp>
      <p:sp>
        <p:nvSpPr>
          <p:cNvPr id="2" name="Titel 1"/>
          <p:cNvSpPr>
            <a:spLocks noGrp="1"/>
          </p:cNvSpPr>
          <p:nvPr>
            <p:ph type="title"/>
          </p:nvPr>
        </p:nvSpPr>
        <p:spPr>
          <a:xfrm>
            <a:off x="467544" y="346303"/>
            <a:ext cx="8229600" cy="2088232"/>
          </a:xfrm>
        </p:spPr>
        <p:txBody>
          <a:bodyPr>
            <a:normAutofit/>
          </a:bodyPr>
          <a:lstStyle/>
          <a:p>
            <a:r>
              <a:rPr lang="de-AT" dirty="0" smtClean="0"/>
              <a:t>Medikationsmanagement</a:t>
            </a:r>
            <a:br>
              <a:rPr lang="de-AT" dirty="0" smtClean="0"/>
            </a:br>
            <a:r>
              <a:rPr lang="de-AT" dirty="0" smtClean="0"/>
              <a:t>in der Apotheke </a:t>
            </a:r>
            <a:br>
              <a:rPr lang="de-AT" dirty="0" smtClean="0"/>
            </a:br>
            <a:endParaRPr lang="de-AT" dirty="0"/>
          </a:p>
        </p:txBody>
      </p:sp>
      <p:sp>
        <p:nvSpPr>
          <p:cNvPr id="4" name="Textfeld 3"/>
          <p:cNvSpPr txBox="1"/>
          <p:nvPr/>
        </p:nvSpPr>
        <p:spPr>
          <a:xfrm>
            <a:off x="154360" y="1865824"/>
            <a:ext cx="7344816" cy="1323439"/>
          </a:xfrm>
          <a:prstGeom prst="rect">
            <a:avLst/>
          </a:prstGeom>
          <a:noFill/>
        </p:spPr>
        <p:txBody>
          <a:bodyPr wrap="square" rtlCol="0">
            <a:spAutoFit/>
          </a:bodyPr>
          <a:lstStyle/>
          <a:p>
            <a:pPr algn="ctr"/>
            <a:r>
              <a:rPr lang="de-AT" sz="4000" dirty="0" smtClean="0">
                <a:solidFill>
                  <a:srgbClr val="FF0000"/>
                </a:solidFill>
              </a:rPr>
              <a:t> ein Collaborative Care </a:t>
            </a:r>
            <a:r>
              <a:rPr lang="de-AT" sz="4000" dirty="0" err="1" smtClean="0">
                <a:solidFill>
                  <a:srgbClr val="FF0000"/>
                </a:solidFill>
              </a:rPr>
              <a:t>Concept</a:t>
            </a:r>
            <a:endParaRPr lang="de-AT" sz="4000" dirty="0">
              <a:solidFill>
                <a:srgbClr val="FF0000"/>
              </a:solidFill>
            </a:endParaRPr>
          </a:p>
        </p:txBody>
      </p:sp>
    </p:spTree>
    <p:extLst>
      <p:ext uri="{BB962C8B-B14F-4D97-AF65-F5344CB8AC3E}">
        <p14:creationId xmlns:p14="http://schemas.microsoft.com/office/powerpoint/2010/main" val="145037904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609600"/>
            <a:ext cx="6605240" cy="1320800"/>
          </a:xfrm>
          <a:noFill/>
        </p:spPr>
        <p:txBody>
          <a:bodyPr/>
          <a:lstStyle/>
          <a:p>
            <a:r>
              <a:rPr lang="de-AT" sz="4000" b="1" dirty="0" smtClean="0">
                <a:solidFill>
                  <a:schemeClr val="accent1"/>
                </a:solidFill>
              </a:rPr>
              <a:t>Arzneimittelinteraktionen</a:t>
            </a:r>
            <a:endParaRPr lang="de-AT" sz="4000" b="1" dirty="0">
              <a:solidFill>
                <a:schemeClr val="accent1"/>
              </a:solidFill>
            </a:endParaRPr>
          </a:p>
        </p:txBody>
      </p:sp>
      <p:sp>
        <p:nvSpPr>
          <p:cNvPr id="4" name="Foliennummernplatzhalter 3"/>
          <p:cNvSpPr>
            <a:spLocks noGrp="1"/>
          </p:cNvSpPr>
          <p:nvPr>
            <p:ph type="sldNum" sz="quarter" idx="12"/>
          </p:nvPr>
        </p:nvSpPr>
        <p:spPr/>
        <p:txBody>
          <a:bodyPr/>
          <a:lstStyle/>
          <a:p>
            <a:fld id="{44AFD5B9-D1BD-4DF6-A839-FE9DB947DD26}" type="slidenum">
              <a:rPr lang="de-AT" smtClean="0"/>
              <a:pPr/>
              <a:t>4</a:t>
            </a:fld>
            <a:endParaRPr lang="de-AT"/>
          </a:p>
        </p:txBody>
      </p:sp>
      <p:pic>
        <p:nvPicPr>
          <p:cNvPr id="5" name="Inhaltsplatzhalter 6" descr="Business-Menschen Händeschütteln Stockfoto - 26581501"/>
          <p:cNvPicPr>
            <a:picLocks noGrp="1"/>
          </p:cNvPicPr>
          <p:nvPr>
            <p:ph idx="1"/>
          </p:nvPr>
        </p:nvPicPr>
        <p:blipFill>
          <a:blip r:embed="rId3" cstate="print"/>
          <a:srcRect/>
          <a:stretch>
            <a:fillRect/>
          </a:stretch>
        </p:blipFill>
        <p:spPr>
          <a:xfrm>
            <a:off x="1611633" y="2510581"/>
            <a:ext cx="3783670" cy="2783004"/>
          </a:xfrm>
        </p:spPr>
      </p:pic>
      <p:sp>
        <p:nvSpPr>
          <p:cNvPr id="6" name="Rechteck 5"/>
          <p:cNvSpPr/>
          <p:nvPr/>
        </p:nvSpPr>
        <p:spPr>
          <a:xfrm>
            <a:off x="1804845" y="5714092"/>
            <a:ext cx="3517310" cy="769441"/>
          </a:xfrm>
          <a:prstGeom prst="rect">
            <a:avLst/>
          </a:prstGeom>
        </p:spPr>
        <p:txBody>
          <a:bodyPr wrap="none">
            <a:spAutoFit/>
          </a:bodyPr>
          <a:lstStyle/>
          <a:p>
            <a:r>
              <a:rPr lang="de-AT" sz="4400" b="1" dirty="0" smtClean="0">
                <a:solidFill>
                  <a:srgbClr val="FF0000"/>
                </a:solidFill>
              </a:rPr>
              <a:t>i = (n </a:t>
            </a:r>
            <a:r>
              <a:rPr lang="de-AT" sz="4400" b="1" baseline="30000" dirty="0" smtClean="0">
                <a:solidFill>
                  <a:srgbClr val="FF0000"/>
                </a:solidFill>
              </a:rPr>
              <a:t>2</a:t>
            </a:r>
            <a:r>
              <a:rPr lang="de-AT" sz="4400" b="1" dirty="0" smtClean="0">
                <a:solidFill>
                  <a:srgbClr val="FF0000"/>
                </a:solidFill>
              </a:rPr>
              <a:t> – n)/2</a:t>
            </a:r>
            <a:endParaRPr lang="de-AT" sz="4400" b="1" dirty="0">
              <a:solidFill>
                <a:srgbClr val="FF0000"/>
              </a:solidFill>
            </a:endParaRPr>
          </a:p>
        </p:txBody>
      </p:sp>
      <p:sp>
        <p:nvSpPr>
          <p:cNvPr id="3" name="Textfeld 2"/>
          <p:cNvSpPr txBox="1"/>
          <p:nvPr/>
        </p:nvSpPr>
        <p:spPr>
          <a:xfrm>
            <a:off x="488601" y="1674570"/>
            <a:ext cx="7082941" cy="1107996"/>
          </a:xfrm>
          <a:prstGeom prst="rect">
            <a:avLst/>
          </a:prstGeom>
          <a:noFill/>
        </p:spPr>
        <p:txBody>
          <a:bodyPr wrap="square" rtlCol="0">
            <a:spAutoFit/>
          </a:bodyPr>
          <a:lstStyle/>
          <a:p>
            <a:r>
              <a:rPr lang="de-DE" sz="2400" dirty="0">
                <a:solidFill>
                  <a:schemeClr val="tx2"/>
                </a:solidFill>
              </a:rPr>
              <a:t>Generell: 5+ Medikamente, Alter über 65 Jahren</a:t>
            </a:r>
          </a:p>
          <a:p>
            <a:endParaRPr lang="de-DE" sz="2400" dirty="0">
              <a:solidFill>
                <a:schemeClr val="tx2"/>
              </a:solidFill>
            </a:endParaRPr>
          </a:p>
          <a:p>
            <a:r>
              <a:rPr lang="de-DE" dirty="0"/>
              <a:t>	</a:t>
            </a:r>
          </a:p>
        </p:txBody>
      </p:sp>
    </p:spTree>
    <p:extLst>
      <p:ext uri="{BB962C8B-B14F-4D97-AF65-F5344CB8AC3E}">
        <p14:creationId xmlns:p14="http://schemas.microsoft.com/office/powerpoint/2010/main" val="393857076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Inhaltsplatzhalter 1"/>
          <p:cNvSpPr>
            <a:spLocks noGrp="1"/>
          </p:cNvSpPr>
          <p:nvPr>
            <p:ph idx="1"/>
          </p:nvPr>
        </p:nvSpPr>
        <p:spPr>
          <a:xfrm>
            <a:off x="625475" y="2614613"/>
            <a:ext cx="6348413" cy="3881437"/>
          </a:xfrm>
        </p:spPr>
        <p:txBody>
          <a:bodyPr/>
          <a:lstStyle/>
          <a:p>
            <a:pPr marL="0" indent="0" eaLnBrk="1" hangingPunct="1">
              <a:buFont typeface="Wingdings 3" pitchFamily="18" charset="2"/>
              <a:buNone/>
            </a:pPr>
            <a:r>
              <a:rPr lang="de-AT" altLang="de-DE" sz="2000" b="1" smtClean="0">
                <a:ea typeface="ＭＳ Ｐゴシック" pitchFamily="34" charset="-128"/>
              </a:rPr>
              <a:t>„Brown bag method“</a:t>
            </a:r>
            <a:br>
              <a:rPr lang="de-AT" altLang="de-DE" sz="2000" b="1" smtClean="0">
                <a:ea typeface="ＭＳ Ｐゴシック" pitchFamily="34" charset="-128"/>
              </a:rPr>
            </a:br>
            <a:endParaRPr lang="de-AT" altLang="de-DE" sz="2000" b="1" smtClean="0">
              <a:ea typeface="ＭＳ Ｐゴシック" pitchFamily="34" charset="-128"/>
            </a:endParaRPr>
          </a:p>
          <a:p>
            <a:pPr marL="0" indent="0" eaLnBrk="1" hangingPunct="1">
              <a:buClr>
                <a:srgbClr val="90C226"/>
              </a:buClr>
              <a:buFont typeface="Wingdings 3" pitchFamily="18" charset="2"/>
              <a:buNone/>
            </a:pPr>
            <a:r>
              <a:rPr lang="de-DE" altLang="de-DE" smtClean="0">
                <a:ea typeface="ＭＳ Ｐゴシック" pitchFamily="34" charset="-128"/>
              </a:rPr>
              <a:t>Einladung zur Medikationsanalyse, </a:t>
            </a:r>
          </a:p>
          <a:p>
            <a:pPr marL="0" indent="0" eaLnBrk="1" hangingPunct="1">
              <a:buClr>
                <a:srgbClr val="90C226"/>
              </a:buClr>
              <a:buFont typeface="Wingdings 3" pitchFamily="18" charset="2"/>
              <a:buNone/>
            </a:pPr>
            <a:r>
              <a:rPr lang="de-DE" altLang="de-DE" smtClean="0">
                <a:ea typeface="ＭＳ Ｐゴシック" pitchFamily="34" charset="-128"/>
              </a:rPr>
              <a:t>„Bringen Sie bitte alle Medikamente, </a:t>
            </a:r>
            <a:br>
              <a:rPr lang="de-DE" altLang="de-DE" smtClean="0">
                <a:ea typeface="ＭＳ Ｐゴシック" pitchFamily="34" charset="-128"/>
              </a:rPr>
            </a:br>
            <a:r>
              <a:rPr lang="de-DE" altLang="de-DE" smtClean="0">
                <a:ea typeface="ＭＳ Ｐゴシック" pitchFamily="34" charset="-128"/>
              </a:rPr>
              <a:t>neue Arztbriefe und ein Labor mit!“</a:t>
            </a:r>
          </a:p>
          <a:p>
            <a:pPr marL="0" indent="0" eaLnBrk="1" hangingPunct="1">
              <a:buClr>
                <a:srgbClr val="90C226"/>
              </a:buClr>
              <a:buFont typeface="Wingdings 3" pitchFamily="18" charset="2"/>
              <a:buNone/>
            </a:pPr>
            <a:endParaRPr lang="de-DE" altLang="ja-JP" smtClean="0">
              <a:ea typeface="ＭＳ Ｐゴシック" pitchFamily="34" charset="-128"/>
            </a:endParaRPr>
          </a:p>
          <a:p>
            <a:pPr marL="0" indent="0" eaLnBrk="1" hangingPunct="1">
              <a:buClr>
                <a:srgbClr val="90C226"/>
              </a:buClr>
              <a:buFont typeface="Wingdings 3" pitchFamily="18" charset="2"/>
              <a:buNone/>
            </a:pPr>
            <a:r>
              <a:rPr lang="de-DE" altLang="ja-JP" smtClean="0">
                <a:ea typeface="ＭＳ Ｐゴシック" pitchFamily="34" charset="-128"/>
              </a:rPr>
              <a:t>„IHRE MEDIKAMENTE IM GRIFF“</a:t>
            </a:r>
          </a:p>
          <a:p>
            <a:pPr marL="0" indent="0" eaLnBrk="1" hangingPunct="1">
              <a:buClr>
                <a:srgbClr val="90C226"/>
              </a:buClr>
              <a:buFont typeface="Wingdings 3" pitchFamily="18" charset="2"/>
              <a:buNone/>
            </a:pPr>
            <a:endParaRPr lang="de-DE" altLang="ja-JP" smtClean="0">
              <a:ea typeface="ＭＳ Ｐゴシック" pitchFamily="34" charset="-128"/>
            </a:endParaRPr>
          </a:p>
          <a:p>
            <a:pPr marL="0" indent="0" eaLnBrk="1" hangingPunct="1">
              <a:buClr>
                <a:srgbClr val="90C226"/>
              </a:buClr>
              <a:buFont typeface="Wingdings 3" pitchFamily="18" charset="2"/>
              <a:buNone/>
            </a:pPr>
            <a:r>
              <a:rPr lang="de-DE" altLang="ja-JP" smtClean="0">
                <a:ea typeface="ＭＳ Ｐゴシック" pitchFamily="34" charset="-128"/>
              </a:rPr>
              <a:t>	GUTSCHEIN €120 </a:t>
            </a:r>
          </a:p>
          <a:p>
            <a:pPr marL="0" indent="0" eaLnBrk="1" hangingPunct="1">
              <a:buFont typeface="Wingdings 3" pitchFamily="18" charset="2"/>
              <a:buNone/>
            </a:pPr>
            <a:endParaRPr lang="de-AT" altLang="de-DE" smtClean="0">
              <a:ea typeface="ＭＳ Ｐゴシック" pitchFamily="34" charset="-128"/>
            </a:endParaRPr>
          </a:p>
          <a:p>
            <a:pPr marL="0" indent="0" eaLnBrk="1" hangingPunct="1">
              <a:buFont typeface="Wingdings 3" pitchFamily="18" charset="2"/>
              <a:buNone/>
            </a:pPr>
            <a:endParaRPr lang="de-AT" altLang="de-DE" smtClean="0">
              <a:ea typeface="ＭＳ Ｐゴシック" pitchFamily="34" charset="-128"/>
            </a:endParaRPr>
          </a:p>
        </p:txBody>
      </p:sp>
      <p:pic>
        <p:nvPicPr>
          <p:cNvPr id="1536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365125"/>
            <a:ext cx="4110037" cy="117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7891" name="Textfeld 4"/>
          <p:cNvSpPr txBox="1">
            <a:spLocks noChangeArrowheads="1"/>
          </p:cNvSpPr>
          <p:nvPr/>
        </p:nvSpPr>
        <p:spPr bwMode="auto">
          <a:xfrm>
            <a:off x="2916238" y="677863"/>
            <a:ext cx="31213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de-AT" altLang="de-DE" dirty="0" smtClean="0">
                <a:solidFill>
                  <a:srgbClr val="FF0000"/>
                </a:solidFill>
              </a:rPr>
              <a:t>Medikamente im Griff</a:t>
            </a:r>
            <a:endParaRPr lang="de-AT" altLang="de-DE" dirty="0"/>
          </a:p>
        </p:txBody>
      </p:sp>
      <p:pic>
        <p:nvPicPr>
          <p:cNvPr id="37892" name="Bild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33963" y="2312988"/>
            <a:ext cx="3716337"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414425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5" y="365128"/>
            <a:ext cx="4110037" cy="117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9938" name="Textfeld 6"/>
          <p:cNvSpPr txBox="1">
            <a:spLocks noChangeArrowheads="1"/>
          </p:cNvSpPr>
          <p:nvPr/>
        </p:nvSpPr>
        <p:spPr bwMode="auto">
          <a:xfrm>
            <a:off x="2987675" y="723902"/>
            <a:ext cx="28921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de-AT">
                <a:solidFill>
                  <a:srgbClr val="FF0000"/>
                </a:solidFill>
              </a:rPr>
              <a:t>Medikationsanalyse</a:t>
            </a:r>
            <a:endParaRPr lang="de-AT"/>
          </a:p>
        </p:txBody>
      </p:sp>
      <p:sp>
        <p:nvSpPr>
          <p:cNvPr id="39939" name="Inhaltsplatzhalter 8"/>
          <p:cNvSpPr>
            <a:spLocks noGrp="1"/>
          </p:cNvSpPr>
          <p:nvPr>
            <p:ph idx="1"/>
          </p:nvPr>
        </p:nvSpPr>
        <p:spPr>
          <a:xfrm>
            <a:off x="871540" y="2276475"/>
            <a:ext cx="7408862" cy="3849688"/>
          </a:xfrm>
        </p:spPr>
        <p:txBody>
          <a:bodyPr/>
          <a:lstStyle/>
          <a:p>
            <a:pPr marL="0" indent="0">
              <a:buFont typeface="Wingdings 3" charset="0"/>
              <a:buNone/>
            </a:pPr>
            <a:r>
              <a:rPr lang="de-AT">
                <a:latin typeface="Trebuchet MS" charset="0"/>
              </a:rPr>
              <a:t>Termin vereinbaren</a:t>
            </a:r>
          </a:p>
          <a:p>
            <a:pPr marL="0" indent="0">
              <a:buFont typeface="Wingdings 3" charset="0"/>
              <a:buNone/>
            </a:pPr>
            <a:r>
              <a:rPr lang="de-AT">
                <a:latin typeface="Trebuchet MS" charset="0"/>
              </a:rPr>
              <a:t>1 Stunde Zeit nehmen (unter 30 min. unmöglich, 1h planen)</a:t>
            </a:r>
          </a:p>
          <a:p>
            <a:pPr marL="0" indent="0">
              <a:buFont typeface="Wingdings 3" charset="0"/>
              <a:buNone/>
            </a:pPr>
            <a:r>
              <a:rPr lang="de-AT">
                <a:latin typeface="Trebuchet MS" charset="0"/>
              </a:rPr>
              <a:t>Persönliches Gespräch ohne Störungen</a:t>
            </a:r>
          </a:p>
          <a:p>
            <a:pPr marL="0" indent="0">
              <a:buFont typeface="Wingdings 3" charset="0"/>
              <a:buNone/>
            </a:pPr>
            <a:r>
              <a:rPr lang="de-AT">
                <a:latin typeface="Trebuchet MS" charset="0"/>
              </a:rPr>
              <a:t>Möglichst ruhiger und angenehmer Raum</a:t>
            </a:r>
          </a:p>
          <a:p>
            <a:pPr marL="0" indent="0">
              <a:buFont typeface="Wingdings 3" charset="0"/>
              <a:buNone/>
            </a:pPr>
            <a:endParaRPr lang="de-AT">
              <a:latin typeface="Trebuchet MS" charset="0"/>
            </a:endParaRPr>
          </a:p>
          <a:p>
            <a:pPr marL="0" indent="0">
              <a:buFont typeface="Wingdings 3" charset="0"/>
              <a:buNone/>
            </a:pPr>
            <a:r>
              <a:rPr lang="de-AT">
                <a:latin typeface="Trebuchet MS" charset="0"/>
              </a:rPr>
              <a:t>…eigentlich ein „Privataudienz-setup“</a:t>
            </a:r>
          </a:p>
        </p:txBody>
      </p:sp>
      <p:pic>
        <p:nvPicPr>
          <p:cNvPr id="39940" name="Grafik 7"/>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92952" y="928692"/>
            <a:ext cx="14636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914962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Inhaltsplatzhalter 1"/>
          <p:cNvSpPr>
            <a:spLocks noGrp="1"/>
          </p:cNvSpPr>
          <p:nvPr>
            <p:ph idx="1"/>
          </p:nvPr>
        </p:nvSpPr>
        <p:spPr>
          <a:xfrm>
            <a:off x="609602" y="3068642"/>
            <a:ext cx="6348413" cy="2973387"/>
          </a:xfrm>
        </p:spPr>
        <p:txBody>
          <a:bodyPr>
            <a:normAutofit/>
          </a:bodyPr>
          <a:lstStyle/>
          <a:p>
            <a:pPr marL="0" indent="0">
              <a:buFont typeface="Wingdings 3" charset="0"/>
              <a:buNone/>
            </a:pPr>
            <a:r>
              <a:rPr lang="de-AT" dirty="0">
                <a:latin typeface="Trebuchet MS" charset="0"/>
              </a:rPr>
              <a:t>Sicheres </a:t>
            </a:r>
            <a:r>
              <a:rPr lang="de-AT" dirty="0" err="1">
                <a:latin typeface="Trebuchet MS" charset="0"/>
              </a:rPr>
              <a:t>Sackerl</a:t>
            </a:r>
            <a:r>
              <a:rPr lang="de-AT" dirty="0">
                <a:latin typeface="Trebuchet MS" charset="0"/>
              </a:rPr>
              <a:t> </a:t>
            </a:r>
            <a:r>
              <a:rPr lang="de-AT" dirty="0" smtClean="0">
                <a:latin typeface="Trebuchet MS" charset="0"/>
              </a:rPr>
              <a:t>wird ausgeräumt, </a:t>
            </a:r>
            <a:r>
              <a:rPr lang="de-AT" dirty="0">
                <a:latin typeface="Trebuchet MS" charset="0"/>
              </a:rPr>
              <a:t>Befunde </a:t>
            </a:r>
            <a:r>
              <a:rPr lang="de-AT" dirty="0" smtClean="0">
                <a:latin typeface="Trebuchet MS" charset="0"/>
              </a:rPr>
              <a:t>gesichtet, </a:t>
            </a:r>
            <a:r>
              <a:rPr lang="de-AT" dirty="0">
                <a:latin typeface="Trebuchet MS" charset="0"/>
              </a:rPr>
              <a:t>parallel alle </a:t>
            </a:r>
            <a:r>
              <a:rPr lang="de-AT" dirty="0" smtClean="0">
                <a:latin typeface="Trebuchet MS" charset="0"/>
              </a:rPr>
              <a:t>Medikamente gescannt, SIS-Check</a:t>
            </a:r>
            <a:endParaRPr lang="de-AT" dirty="0">
              <a:latin typeface="Trebuchet MS" charset="0"/>
            </a:endParaRPr>
          </a:p>
          <a:p>
            <a:pPr marL="0" indent="0">
              <a:buFont typeface="Wingdings 3" charset="0"/>
              <a:buNone/>
            </a:pPr>
            <a:r>
              <a:rPr lang="de-AT" dirty="0">
                <a:latin typeface="Trebuchet MS" charset="0"/>
              </a:rPr>
              <a:t>Jedes Medikament </a:t>
            </a:r>
            <a:r>
              <a:rPr lang="de-AT" dirty="0" smtClean="0">
                <a:latin typeface="Trebuchet MS" charset="0"/>
              </a:rPr>
              <a:t>wird besprochen:</a:t>
            </a:r>
            <a:endParaRPr lang="de-AT" dirty="0">
              <a:latin typeface="Trebuchet MS" charset="0"/>
            </a:endParaRPr>
          </a:p>
          <a:p>
            <a:pPr marL="0" indent="0">
              <a:buFont typeface="Wingdings 3" charset="0"/>
              <a:buNone/>
            </a:pPr>
            <a:r>
              <a:rPr lang="de-AT" dirty="0">
                <a:latin typeface="Trebuchet MS" charset="0"/>
              </a:rPr>
              <a:t>	</a:t>
            </a:r>
            <a:r>
              <a:rPr lang="de-AT" b="0" dirty="0">
                <a:latin typeface="Trebuchet MS" charset="0"/>
              </a:rPr>
              <a:t>Wofür nehmen </a:t>
            </a:r>
            <a:r>
              <a:rPr lang="de-AT" b="0" dirty="0" smtClean="0">
                <a:latin typeface="Trebuchet MS" charset="0"/>
              </a:rPr>
              <a:t>ich </a:t>
            </a:r>
            <a:r>
              <a:rPr lang="de-AT" b="0" dirty="0">
                <a:latin typeface="Trebuchet MS" charset="0"/>
              </a:rPr>
              <a:t>das?</a:t>
            </a:r>
          </a:p>
          <a:p>
            <a:pPr marL="0" indent="0">
              <a:buFont typeface="Wingdings 3" charset="0"/>
              <a:buNone/>
            </a:pPr>
            <a:r>
              <a:rPr lang="de-AT" b="0" dirty="0">
                <a:latin typeface="Trebuchet MS" charset="0"/>
              </a:rPr>
              <a:t>	Wann </a:t>
            </a:r>
            <a:r>
              <a:rPr lang="de-AT" b="0" dirty="0" smtClean="0">
                <a:latin typeface="Trebuchet MS" charset="0"/>
              </a:rPr>
              <a:t>nehme ich </a:t>
            </a:r>
            <a:r>
              <a:rPr lang="de-AT" b="0" dirty="0">
                <a:latin typeface="Trebuchet MS" charset="0"/>
              </a:rPr>
              <a:t>das?</a:t>
            </a:r>
          </a:p>
          <a:p>
            <a:pPr marL="0" indent="0">
              <a:buFont typeface="Wingdings 3" charset="0"/>
              <a:buNone/>
            </a:pPr>
            <a:r>
              <a:rPr lang="de-AT" b="0" dirty="0">
                <a:latin typeface="Trebuchet MS" charset="0"/>
              </a:rPr>
              <a:t>	</a:t>
            </a:r>
            <a:r>
              <a:rPr lang="de-AT" b="0" dirty="0" smtClean="0">
                <a:latin typeface="Trebuchet MS" charset="0"/>
              </a:rPr>
              <a:t>Wie verwende ich den </a:t>
            </a:r>
            <a:r>
              <a:rPr lang="de-AT" b="0" dirty="0" err="1" smtClean="0">
                <a:latin typeface="Trebuchet MS" charset="0"/>
              </a:rPr>
              <a:t>Inhalator</a:t>
            </a:r>
            <a:r>
              <a:rPr lang="de-AT" b="0" dirty="0" smtClean="0">
                <a:latin typeface="Trebuchet MS" charset="0"/>
              </a:rPr>
              <a:t> richtig?</a:t>
            </a:r>
            <a:endParaRPr lang="de-AT" b="0" dirty="0">
              <a:latin typeface="Trebuchet MS" charset="0"/>
            </a:endParaRPr>
          </a:p>
        </p:txBody>
      </p:sp>
      <p:sp>
        <p:nvSpPr>
          <p:cNvPr id="40962" name="Titel 2"/>
          <p:cNvSpPr>
            <a:spLocks noGrp="1"/>
          </p:cNvSpPr>
          <p:nvPr>
            <p:ph type="title"/>
          </p:nvPr>
        </p:nvSpPr>
        <p:spPr/>
        <p:txBody>
          <a:bodyPr/>
          <a:lstStyle/>
          <a:p>
            <a:r>
              <a:rPr lang="de-AT" dirty="0">
                <a:latin typeface="Trebuchet MS" charset="0"/>
              </a:rPr>
              <a:t>Ablauf, Protokoll, Folgetermin</a:t>
            </a:r>
          </a:p>
        </p:txBody>
      </p:sp>
      <p:pic>
        <p:nvPicPr>
          <p:cNvPr id="1741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908177" y="2173292"/>
            <a:ext cx="3621088"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0964" name="Rechteck 8"/>
          <p:cNvSpPr>
            <a:spLocks noChangeArrowheads="1"/>
          </p:cNvSpPr>
          <p:nvPr/>
        </p:nvSpPr>
        <p:spPr bwMode="auto">
          <a:xfrm>
            <a:off x="2700338" y="2214566"/>
            <a:ext cx="22567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AT" sz="3200">
                <a:solidFill>
                  <a:srgbClr val="FF0000"/>
                </a:solidFill>
              </a:rPr>
              <a:t>Teach back</a:t>
            </a:r>
          </a:p>
        </p:txBody>
      </p:sp>
    </p:spTree>
    <p:extLst>
      <p:ext uri="{BB962C8B-B14F-4D97-AF65-F5344CB8AC3E}">
        <p14:creationId xmlns:p14="http://schemas.microsoft.com/office/powerpoint/2010/main" val="227301462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Was sind die häufigsten Fehler?</a:t>
            </a:r>
            <a:endParaRPr lang="de-DE" dirty="0"/>
          </a:p>
        </p:txBody>
      </p:sp>
      <p:sp>
        <p:nvSpPr>
          <p:cNvPr id="3" name="Inhaltsplatzhalter 2"/>
          <p:cNvSpPr>
            <a:spLocks noGrp="1"/>
          </p:cNvSpPr>
          <p:nvPr>
            <p:ph idx="1"/>
          </p:nvPr>
        </p:nvSpPr>
        <p:spPr/>
        <p:txBody>
          <a:bodyPr>
            <a:noAutofit/>
          </a:bodyPr>
          <a:lstStyle/>
          <a:p>
            <a:pPr marL="0" indent="0">
              <a:buNone/>
            </a:pPr>
            <a:r>
              <a:rPr lang="de-DE" sz="2400" dirty="0" smtClean="0"/>
              <a:t>Das falsch eingenommene Medikament</a:t>
            </a:r>
          </a:p>
          <a:p>
            <a:pPr>
              <a:buFontTx/>
              <a:buChar char="-"/>
            </a:pPr>
            <a:r>
              <a:rPr lang="de-DE" sz="2400" b="0" dirty="0" smtClean="0"/>
              <a:t>Wofür soll das Medikament helfen und wofür nehme ich es wirklich?</a:t>
            </a:r>
          </a:p>
          <a:p>
            <a:pPr>
              <a:buFontTx/>
              <a:buChar char="-"/>
            </a:pPr>
            <a:r>
              <a:rPr lang="de-DE" sz="2400" b="0" dirty="0" smtClean="0"/>
              <a:t>Wann muss ich das Medikament einnehmen?</a:t>
            </a:r>
          </a:p>
          <a:p>
            <a:pPr>
              <a:buFontTx/>
              <a:buChar char="-"/>
            </a:pPr>
            <a:r>
              <a:rPr lang="de-DE" sz="2400" b="0" dirty="0" smtClean="0"/>
              <a:t>Welche Dosierung passt zu mir?</a:t>
            </a:r>
            <a:br>
              <a:rPr lang="de-DE" sz="2400" b="0" dirty="0" smtClean="0"/>
            </a:br>
            <a:endParaRPr lang="de-DE" sz="2400" b="0" dirty="0" smtClean="0"/>
          </a:p>
          <a:p>
            <a:pPr marL="0" indent="0">
              <a:buNone/>
            </a:pPr>
            <a:r>
              <a:rPr lang="de-DE" sz="2400" dirty="0" smtClean="0"/>
              <a:t> und passen die Medikamente zueinander?</a:t>
            </a:r>
            <a:endParaRPr lang="de-DE" sz="2400" dirty="0"/>
          </a:p>
        </p:txBody>
      </p:sp>
    </p:spTree>
    <p:extLst>
      <p:ext uri="{BB962C8B-B14F-4D97-AF65-F5344CB8AC3E}">
        <p14:creationId xmlns:p14="http://schemas.microsoft.com/office/powerpoint/2010/main" val="132662790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s Rechteck 11"/>
          <p:cNvSpPr/>
          <p:nvPr/>
        </p:nvSpPr>
        <p:spPr>
          <a:xfrm>
            <a:off x="4572000" y="2276475"/>
            <a:ext cx="3455988" cy="394811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1" name="Abgerundetes Rechteck 10"/>
          <p:cNvSpPr/>
          <p:nvPr/>
        </p:nvSpPr>
        <p:spPr>
          <a:xfrm>
            <a:off x="684213" y="2276475"/>
            <a:ext cx="3455987" cy="394811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44035" name="Inhaltsplatzhalter 1"/>
          <p:cNvSpPr>
            <a:spLocks noGrp="1"/>
          </p:cNvSpPr>
          <p:nvPr>
            <p:ph idx="1"/>
          </p:nvPr>
        </p:nvSpPr>
        <p:spPr/>
        <p:txBody>
          <a:bodyPr/>
          <a:lstStyle/>
          <a:p>
            <a:endParaRPr lang="de-DE" altLang="de-DE" smtClean="0">
              <a:ea typeface="ＭＳ Ｐゴシック" pitchFamily="34" charset="-128"/>
            </a:endParaRPr>
          </a:p>
          <a:p>
            <a:endParaRPr lang="de-DE" altLang="de-DE" smtClean="0">
              <a:ea typeface="ＭＳ Ｐゴシック" pitchFamily="34" charset="-128"/>
            </a:endParaRPr>
          </a:p>
          <a:p>
            <a:endParaRPr lang="de-DE" altLang="de-DE" smtClean="0">
              <a:ea typeface="ＭＳ Ｐゴシック" pitchFamily="34" charset="-128"/>
            </a:endParaRPr>
          </a:p>
          <a:p>
            <a:endParaRPr lang="de-DE" altLang="de-DE" smtClean="0">
              <a:ea typeface="ＭＳ Ｐゴシック" pitchFamily="34" charset="-128"/>
            </a:endParaRPr>
          </a:p>
        </p:txBody>
      </p:sp>
      <p:sp>
        <p:nvSpPr>
          <p:cNvPr id="44036" name="Titel 2"/>
          <p:cNvSpPr>
            <a:spLocks noGrp="1"/>
          </p:cNvSpPr>
          <p:nvPr>
            <p:ph type="title"/>
          </p:nvPr>
        </p:nvSpPr>
        <p:spPr/>
        <p:txBody>
          <a:bodyPr/>
          <a:lstStyle/>
          <a:p>
            <a:r>
              <a:rPr lang="de-DE" altLang="de-DE" smtClean="0">
                <a:ea typeface="ＭＳ Ｐゴシック" pitchFamily="34" charset="-128"/>
              </a:rPr>
              <a:t>Der Prozess</a:t>
            </a:r>
          </a:p>
        </p:txBody>
      </p:sp>
      <p:sp>
        <p:nvSpPr>
          <p:cNvPr id="4" name="Abgerundetes Rechteck 3"/>
          <p:cNvSpPr/>
          <p:nvPr/>
        </p:nvSpPr>
        <p:spPr>
          <a:xfrm>
            <a:off x="1116013" y="2773363"/>
            <a:ext cx="2447925" cy="11858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t>Medikationsanalyse in der Apotheke</a:t>
            </a:r>
          </a:p>
        </p:txBody>
      </p:sp>
      <p:sp>
        <p:nvSpPr>
          <p:cNvPr id="6" name="Abgerundetes Rechteck 5"/>
          <p:cNvSpPr/>
          <p:nvPr/>
        </p:nvSpPr>
        <p:spPr>
          <a:xfrm>
            <a:off x="5076825" y="2773363"/>
            <a:ext cx="2484438" cy="11858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t>Mail an das </a:t>
            </a:r>
            <a:r>
              <a:rPr lang="de-DE" dirty="0" err="1"/>
              <a:t>Konsiliumteam</a:t>
            </a:r>
            <a:endParaRPr lang="de-DE" dirty="0"/>
          </a:p>
        </p:txBody>
      </p:sp>
      <p:sp>
        <p:nvSpPr>
          <p:cNvPr id="7" name="Abgerundetes Rechteck 6"/>
          <p:cNvSpPr/>
          <p:nvPr/>
        </p:nvSpPr>
        <p:spPr>
          <a:xfrm>
            <a:off x="1116013" y="4400550"/>
            <a:ext cx="2447925" cy="11890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de-DE" altLang="de-DE" sz="1800">
                <a:solidFill>
                  <a:srgbClr val="FFFFFF"/>
                </a:solidFill>
                <a:latin typeface="Trebuchet MS" pitchFamily="34" charset="0"/>
                <a:cs typeface="Arial" pitchFamily="34" charset="0"/>
              </a:rPr>
              <a:t>Qualitätsgesicherte Analyse</a:t>
            </a:r>
          </a:p>
        </p:txBody>
      </p:sp>
      <p:sp>
        <p:nvSpPr>
          <p:cNvPr id="8" name="Abgerundetes Rechteck 7"/>
          <p:cNvSpPr/>
          <p:nvPr/>
        </p:nvSpPr>
        <p:spPr>
          <a:xfrm>
            <a:off x="5094288" y="4411663"/>
            <a:ext cx="2466975" cy="11779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t>Fachliche Begutachtung und Feed Back</a:t>
            </a:r>
          </a:p>
        </p:txBody>
      </p:sp>
      <p:sp>
        <p:nvSpPr>
          <p:cNvPr id="13" name="Pfeil nach rechts 12"/>
          <p:cNvSpPr/>
          <p:nvPr/>
        </p:nvSpPr>
        <p:spPr>
          <a:xfrm>
            <a:off x="3924300" y="3141663"/>
            <a:ext cx="863600" cy="358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4" name="Pfeil nach unten 13"/>
          <p:cNvSpPr/>
          <p:nvPr/>
        </p:nvSpPr>
        <p:spPr>
          <a:xfrm>
            <a:off x="6084888" y="3738563"/>
            <a:ext cx="485775" cy="8096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5" name="Pfeil nach rechts 14"/>
          <p:cNvSpPr/>
          <p:nvPr/>
        </p:nvSpPr>
        <p:spPr>
          <a:xfrm rot="10800000">
            <a:off x="3924300" y="4868863"/>
            <a:ext cx="885825"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44044" name="Textfeld 17"/>
          <p:cNvSpPr txBox="1">
            <a:spLocks noChangeArrowheads="1"/>
          </p:cNvSpPr>
          <p:nvPr/>
        </p:nvSpPr>
        <p:spPr bwMode="auto">
          <a:xfrm>
            <a:off x="1662113" y="2387600"/>
            <a:ext cx="2232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de-DE" altLang="de-DE" sz="1800" b="1"/>
              <a:t>Apotheke</a:t>
            </a:r>
          </a:p>
        </p:txBody>
      </p:sp>
      <p:sp>
        <p:nvSpPr>
          <p:cNvPr id="44045" name="Textfeld 18"/>
          <p:cNvSpPr txBox="1">
            <a:spLocks noChangeArrowheads="1"/>
          </p:cNvSpPr>
          <p:nvPr/>
        </p:nvSpPr>
        <p:spPr bwMode="auto">
          <a:xfrm>
            <a:off x="5203825" y="2381250"/>
            <a:ext cx="2376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de-DE" altLang="de-DE" sz="1800" b="1"/>
              <a:t>Apothekerkammer</a:t>
            </a:r>
          </a:p>
        </p:txBody>
      </p:sp>
    </p:spTree>
    <p:extLst>
      <p:ext uri="{BB962C8B-B14F-4D97-AF65-F5344CB8AC3E}">
        <p14:creationId xmlns:p14="http://schemas.microsoft.com/office/powerpoint/2010/main" val="109932325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lnSpcReduction="10000"/>
          </a:bodyPr>
          <a:lstStyle/>
          <a:p>
            <a:pPr marL="0" indent="0">
              <a:buNone/>
            </a:pPr>
            <a:r>
              <a:rPr lang="de-DE" dirty="0" smtClean="0"/>
              <a:t>Wir machen‘s Ihnen wieder leicht!</a:t>
            </a:r>
          </a:p>
          <a:p>
            <a:r>
              <a:rPr lang="de-DE" b="0" dirty="0" smtClean="0"/>
              <a:t>Überblick und Ordnung bei Polymedikation schaffen</a:t>
            </a:r>
          </a:p>
          <a:p>
            <a:r>
              <a:rPr lang="de-DE" b="0" dirty="0"/>
              <a:t>Unterstützung des Patienten bei einer möglichst guten Umsetzung der verordneten </a:t>
            </a:r>
            <a:r>
              <a:rPr lang="de-DE" b="0" dirty="0" smtClean="0"/>
              <a:t>Therapie</a:t>
            </a:r>
          </a:p>
          <a:p>
            <a:r>
              <a:rPr lang="de-DE" b="0" dirty="0" smtClean="0"/>
              <a:t>Hilfe bei der richtigen Einnahme der Medikamente</a:t>
            </a:r>
            <a:endParaRPr lang="de-DE" b="0" dirty="0"/>
          </a:p>
          <a:p>
            <a:r>
              <a:rPr lang="de-DE" b="0" dirty="0" smtClean="0"/>
              <a:t>Richtige Anwendung </a:t>
            </a:r>
          </a:p>
          <a:p>
            <a:r>
              <a:rPr lang="de-DE" b="0" dirty="0" err="1" smtClean="0"/>
              <a:t>Adherencesteigerung</a:t>
            </a:r>
            <a:endParaRPr lang="de-DE" b="0" dirty="0" smtClean="0"/>
          </a:p>
          <a:p>
            <a:r>
              <a:rPr lang="de-DE" b="0" dirty="0" smtClean="0"/>
              <a:t>Erfassung </a:t>
            </a:r>
            <a:r>
              <a:rPr lang="de-DE" b="0" u="sng" dirty="0" smtClean="0"/>
              <a:t>aller</a:t>
            </a:r>
            <a:r>
              <a:rPr lang="de-DE" b="0" dirty="0" smtClean="0"/>
              <a:t> eingenommenen Präparate</a:t>
            </a:r>
          </a:p>
          <a:p>
            <a:endParaRPr lang="de-DE" b="0" dirty="0"/>
          </a:p>
          <a:p>
            <a:pPr marL="0" indent="0">
              <a:buNone/>
            </a:pPr>
            <a:r>
              <a:rPr lang="de-DE" dirty="0" smtClean="0"/>
              <a:t>Jetzt kenn‘ ich mich wieder aus!</a:t>
            </a:r>
            <a:endParaRPr lang="de-DE" dirty="0"/>
          </a:p>
        </p:txBody>
      </p:sp>
      <p:sp>
        <p:nvSpPr>
          <p:cNvPr id="3" name="Titel 2"/>
          <p:cNvSpPr>
            <a:spLocks noGrp="1"/>
          </p:cNvSpPr>
          <p:nvPr>
            <p:ph type="title"/>
          </p:nvPr>
        </p:nvSpPr>
        <p:spPr/>
        <p:txBody>
          <a:bodyPr>
            <a:normAutofit/>
          </a:bodyPr>
          <a:lstStyle/>
          <a:p>
            <a:r>
              <a:rPr lang="de-DE" sz="4000" dirty="0" smtClean="0">
                <a:latin typeface="+mn-lt"/>
                <a:cs typeface="Trebuchet MS"/>
              </a:rPr>
              <a:t>Was ist unser Ziel beim MM?</a:t>
            </a:r>
            <a:endParaRPr lang="de-DE" sz="4000" dirty="0">
              <a:latin typeface="+mn-lt"/>
              <a:cs typeface="Trebuchet MS"/>
            </a:endParaRPr>
          </a:p>
        </p:txBody>
      </p:sp>
    </p:spTree>
    <p:extLst>
      <p:ext uri="{BB962C8B-B14F-4D97-AF65-F5344CB8AC3E}">
        <p14:creationId xmlns:p14="http://schemas.microsoft.com/office/powerpoint/2010/main" val="391788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http://www.karpowitz.de/lichthtml/wp-content/uploads/2010/10/Chuck_and_Snoopy_Peanuts_Comic_Strip.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77544" y="261938"/>
            <a:ext cx="7076701" cy="6380162"/>
          </a:xfrm>
        </p:spPr>
      </p:pic>
      <p:sp>
        <p:nvSpPr>
          <p:cNvPr id="4" name="Titel 3"/>
          <p:cNvSpPr>
            <a:spLocks noGrp="1"/>
          </p:cNvSpPr>
          <p:nvPr>
            <p:ph type="title"/>
          </p:nvPr>
        </p:nvSpPr>
        <p:spPr>
          <a:xfrm>
            <a:off x="527050" y="1317625"/>
            <a:ext cx="6448425" cy="1320800"/>
          </a:xfrm>
        </p:spPr>
        <p:txBody>
          <a:bodyPr>
            <a:normAutofit/>
          </a:bodyPr>
          <a:lstStyle/>
          <a:p>
            <a:pPr algn="ctr">
              <a:defRPr/>
            </a:pPr>
            <a:r>
              <a:rPr lang="de-DE" sz="6000" dirty="0" smtClean="0">
                <a:solidFill>
                  <a:schemeClr val="tx1">
                    <a:lumMod val="75000"/>
                    <a:lumOff val="25000"/>
                  </a:schemeClr>
                </a:solidFill>
              </a:rPr>
              <a:t>The End</a:t>
            </a:r>
            <a:endParaRPr lang="de-DE" sz="6000" dirty="0">
              <a:solidFill>
                <a:schemeClr val="tx1">
                  <a:lumMod val="75000"/>
                  <a:lumOff val="25000"/>
                </a:schemeClr>
              </a:solidFill>
            </a:endParaRPr>
          </a:p>
        </p:txBody>
      </p:sp>
    </p:spTree>
    <p:extLst>
      <p:ext uri="{BB962C8B-B14F-4D97-AF65-F5344CB8AC3E}">
        <p14:creationId xmlns:p14="http://schemas.microsoft.com/office/powerpoint/2010/main" val="231731677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192" y="232701"/>
            <a:ext cx="2151924" cy="2243985"/>
          </a:xfrm>
          <a:prstGeom prst="rect">
            <a:avLst/>
          </a:prstGeom>
        </p:spPr>
      </p:pic>
      <p:sp>
        <p:nvSpPr>
          <p:cNvPr id="64515" name="Rectangle 3"/>
          <p:cNvSpPr>
            <a:spLocks noGrp="1" noChangeArrowheads="1"/>
          </p:cNvSpPr>
          <p:nvPr>
            <p:ph type="title"/>
          </p:nvPr>
        </p:nvSpPr>
        <p:spPr/>
        <p:txBody>
          <a:bodyPr/>
          <a:lstStyle/>
          <a:p>
            <a:pPr algn="ctr"/>
            <a:r>
              <a:rPr lang="de-AT" altLang="de-DE" dirty="0">
                <a:solidFill>
                  <a:schemeClr val="bg1"/>
                </a:solidFill>
              </a:rPr>
              <a:t>Interaktionen</a:t>
            </a:r>
          </a:p>
        </p:txBody>
      </p:sp>
      <p:sp>
        <p:nvSpPr>
          <p:cNvPr id="64516" name="Rectangle 4"/>
          <p:cNvSpPr>
            <a:spLocks noGrp="1" noChangeArrowheads="1"/>
          </p:cNvSpPr>
          <p:nvPr>
            <p:ph type="body" sz="half" idx="4294967295"/>
          </p:nvPr>
        </p:nvSpPr>
        <p:spPr>
          <a:xfrm>
            <a:off x="228600" y="2492898"/>
            <a:ext cx="4343400" cy="3230617"/>
          </a:xfrm>
          <a:prstGeom prst="rect">
            <a:avLst/>
          </a:prstGeom>
          <a:ln>
            <a:solidFill>
              <a:schemeClr val="tx1"/>
            </a:solidFill>
            <a:miter lim="800000"/>
            <a:headEnd/>
            <a:tailEnd/>
          </a:ln>
        </p:spPr>
        <p:txBody>
          <a:bodyPr>
            <a:normAutofit fontScale="85000" lnSpcReduction="10000"/>
          </a:bodyPr>
          <a:lstStyle/>
          <a:p>
            <a:pPr marL="0" indent="0">
              <a:lnSpc>
                <a:spcPct val="90000"/>
              </a:lnSpc>
              <a:buNone/>
            </a:pPr>
            <a:endParaRPr lang="de-AT" altLang="de-DE" sz="100" b="1" dirty="0">
              <a:solidFill>
                <a:srgbClr val="00B0F0"/>
              </a:solidFill>
              <a:latin typeface="Tahoma" panose="020B0604030504040204" pitchFamily="34" charset="0"/>
            </a:endParaRPr>
          </a:p>
          <a:p>
            <a:pPr>
              <a:lnSpc>
                <a:spcPct val="90000"/>
              </a:lnSpc>
            </a:pPr>
            <a:r>
              <a:rPr lang="de-AT" altLang="de-DE" sz="3300" b="1" dirty="0" err="1" smtClean="0">
                <a:solidFill>
                  <a:srgbClr val="00B0F0"/>
                </a:solidFill>
                <a:latin typeface="Tahoma" panose="020B0604030504040204" pitchFamily="34" charset="0"/>
              </a:rPr>
              <a:t>Pharmakodynamisch</a:t>
            </a:r>
            <a:endParaRPr lang="de-AT" altLang="de-DE" sz="3300" b="1" dirty="0">
              <a:solidFill>
                <a:srgbClr val="00B0F0"/>
              </a:solidFill>
              <a:latin typeface="Tahoma" panose="020B0604030504040204" pitchFamily="34" charset="0"/>
            </a:endParaRPr>
          </a:p>
          <a:p>
            <a:pPr>
              <a:lnSpc>
                <a:spcPct val="90000"/>
              </a:lnSpc>
              <a:buFont typeface="Wingdings" panose="05000000000000000000" pitchFamily="2" charset="2"/>
              <a:buNone/>
            </a:pPr>
            <a:endParaRPr lang="de-AT" altLang="de-DE" sz="2800" b="1" dirty="0">
              <a:solidFill>
                <a:srgbClr val="00B0F0"/>
              </a:solidFill>
              <a:latin typeface="Tahoma" panose="020B0604030504040204" pitchFamily="34" charset="0"/>
            </a:endParaRPr>
          </a:p>
          <a:p>
            <a:pPr>
              <a:lnSpc>
                <a:spcPct val="90000"/>
              </a:lnSpc>
              <a:buFont typeface="Wingdings" panose="05000000000000000000" pitchFamily="2" charset="2"/>
              <a:buNone/>
            </a:pPr>
            <a:r>
              <a:rPr lang="de-AT" altLang="de-DE" sz="3000" dirty="0" smtClean="0">
                <a:solidFill>
                  <a:srgbClr val="0070C0"/>
                </a:solidFill>
              </a:rPr>
              <a:t>Synergistische </a:t>
            </a:r>
            <a:r>
              <a:rPr lang="de-AT" altLang="de-DE" sz="3000" dirty="0">
                <a:solidFill>
                  <a:srgbClr val="0070C0"/>
                </a:solidFill>
              </a:rPr>
              <a:t>Wirkung </a:t>
            </a:r>
          </a:p>
          <a:p>
            <a:pPr>
              <a:lnSpc>
                <a:spcPct val="110000"/>
              </a:lnSpc>
              <a:buFont typeface="Wingdings" panose="05000000000000000000" pitchFamily="2" charset="2"/>
              <a:buNone/>
            </a:pPr>
            <a:r>
              <a:rPr lang="de-AT" altLang="de-DE" sz="2400" dirty="0"/>
              <a:t>WW mit </a:t>
            </a:r>
            <a:r>
              <a:rPr lang="de-AT" altLang="de-DE" sz="2400" dirty="0" smtClean="0"/>
              <a:t>Rezeptoren</a:t>
            </a:r>
            <a:endParaRPr lang="de-AT" altLang="de-DE" sz="2400" dirty="0"/>
          </a:p>
          <a:p>
            <a:pPr>
              <a:lnSpc>
                <a:spcPct val="110000"/>
              </a:lnSpc>
              <a:buFont typeface="Wingdings" panose="05000000000000000000" pitchFamily="2" charset="2"/>
              <a:buNone/>
            </a:pPr>
            <a:r>
              <a:rPr lang="de-AT" altLang="de-DE" sz="2400" dirty="0" smtClean="0"/>
              <a:t>Öffnung/Blockade von </a:t>
            </a:r>
            <a:r>
              <a:rPr lang="de-AT" altLang="de-DE" sz="2400" dirty="0"/>
              <a:t>Ionenkanälen</a:t>
            </a:r>
          </a:p>
          <a:p>
            <a:pPr>
              <a:lnSpc>
                <a:spcPct val="110000"/>
              </a:lnSpc>
              <a:buFont typeface="Wingdings" panose="05000000000000000000" pitchFamily="2" charset="2"/>
              <a:buNone/>
            </a:pPr>
            <a:r>
              <a:rPr lang="de-AT" altLang="de-DE" sz="2400" dirty="0"/>
              <a:t>Beeinflussung </a:t>
            </a:r>
            <a:r>
              <a:rPr lang="de-AT" altLang="de-DE" sz="2400" dirty="0" smtClean="0"/>
              <a:t>von Transportsystemen,…</a:t>
            </a:r>
            <a:endParaRPr lang="de-AT" altLang="de-DE" sz="2400" dirty="0"/>
          </a:p>
        </p:txBody>
      </p:sp>
      <p:sp>
        <p:nvSpPr>
          <p:cNvPr id="64517" name="Rectangle 5"/>
          <p:cNvSpPr>
            <a:spLocks noGrp="1" noChangeArrowheads="1"/>
          </p:cNvSpPr>
          <p:nvPr>
            <p:ph type="body" sz="half" idx="4294967295"/>
          </p:nvPr>
        </p:nvSpPr>
        <p:spPr>
          <a:xfrm>
            <a:off x="4800600" y="2492899"/>
            <a:ext cx="4114800" cy="3230617"/>
          </a:xfrm>
          <a:prstGeom prst="rect">
            <a:avLst/>
          </a:prstGeom>
          <a:ln>
            <a:solidFill>
              <a:schemeClr val="tx1"/>
            </a:solidFill>
            <a:miter lim="800000"/>
            <a:headEnd/>
            <a:tailEnd/>
          </a:ln>
        </p:spPr>
        <p:txBody>
          <a:bodyPr>
            <a:normAutofit/>
          </a:bodyPr>
          <a:lstStyle/>
          <a:p>
            <a:r>
              <a:rPr lang="de-AT" altLang="de-DE" sz="2800" b="1" dirty="0" err="1" smtClean="0">
                <a:solidFill>
                  <a:srgbClr val="00B0F0"/>
                </a:solidFill>
                <a:latin typeface="Tahoma" panose="020B0604030504040204" pitchFamily="34" charset="0"/>
              </a:rPr>
              <a:t>Pharmakokinetisch</a:t>
            </a:r>
            <a:r>
              <a:rPr lang="de-AT" altLang="de-DE" sz="2800" b="1" dirty="0" smtClean="0">
                <a:solidFill>
                  <a:srgbClr val="00B0F0"/>
                </a:solidFill>
                <a:latin typeface="Tahoma" panose="020B0604030504040204" pitchFamily="34" charset="0"/>
              </a:rPr>
              <a:t/>
            </a:r>
            <a:br>
              <a:rPr lang="de-AT" altLang="de-DE" sz="2800" b="1" dirty="0" smtClean="0">
                <a:solidFill>
                  <a:srgbClr val="00B0F0"/>
                </a:solidFill>
                <a:latin typeface="Tahoma" panose="020B0604030504040204" pitchFamily="34" charset="0"/>
              </a:rPr>
            </a:br>
            <a:endParaRPr lang="de-AT" altLang="de-DE" sz="1050" b="1" dirty="0" smtClean="0">
              <a:solidFill>
                <a:srgbClr val="00B0F0"/>
              </a:solidFill>
              <a:latin typeface="Tahoma" panose="020B0604030504040204" pitchFamily="34" charset="0"/>
            </a:endParaRPr>
          </a:p>
          <a:p>
            <a:pPr marL="0" indent="0">
              <a:buNone/>
            </a:pPr>
            <a:r>
              <a:rPr lang="de-AT" altLang="de-DE" sz="2800" dirty="0" smtClean="0">
                <a:solidFill>
                  <a:srgbClr val="0070C0"/>
                </a:solidFill>
              </a:rPr>
              <a:t>Wirkung </a:t>
            </a:r>
            <a:r>
              <a:rPr lang="de-AT" altLang="de-DE" sz="2800" dirty="0">
                <a:solidFill>
                  <a:srgbClr val="0070C0"/>
                </a:solidFill>
              </a:rPr>
              <a:t>des Körpers auf den Arzneistoff</a:t>
            </a:r>
          </a:p>
          <a:p>
            <a:pPr>
              <a:buFont typeface="Wingdings" panose="05000000000000000000" pitchFamily="2" charset="2"/>
              <a:buNone/>
            </a:pPr>
            <a:r>
              <a:rPr lang="de-AT" altLang="de-DE" sz="2200" dirty="0"/>
              <a:t>Abbauhemmung,</a:t>
            </a:r>
          </a:p>
          <a:p>
            <a:pPr>
              <a:buFont typeface="Wingdings" panose="05000000000000000000" pitchFamily="2" charset="2"/>
              <a:buNone/>
            </a:pPr>
            <a:r>
              <a:rPr lang="de-AT" altLang="de-DE" sz="2200" dirty="0"/>
              <a:t>Hemmung der </a:t>
            </a:r>
            <a:r>
              <a:rPr lang="de-AT" altLang="de-DE" sz="2200" dirty="0" smtClean="0"/>
              <a:t>Ausscheidung</a:t>
            </a:r>
            <a:r>
              <a:rPr lang="de-AT" altLang="de-DE" sz="2200" dirty="0"/>
              <a:t>,</a:t>
            </a:r>
          </a:p>
          <a:p>
            <a:pPr>
              <a:buFont typeface="Wingdings" panose="05000000000000000000" pitchFamily="2" charset="2"/>
              <a:buNone/>
            </a:pPr>
            <a:r>
              <a:rPr lang="de-AT" altLang="de-DE" sz="2200" dirty="0"/>
              <a:t>Resorptionshemmung,…</a:t>
            </a:r>
          </a:p>
          <a:p>
            <a:pPr>
              <a:buFont typeface="Wingdings" panose="05000000000000000000" pitchFamily="2" charset="2"/>
              <a:buNone/>
            </a:pPr>
            <a:endParaRPr lang="de-AT" altLang="de-DE" sz="2200" dirty="0"/>
          </a:p>
        </p:txBody>
      </p:sp>
      <p:sp>
        <p:nvSpPr>
          <p:cNvPr id="64518" name="AutoShape 6"/>
          <p:cNvSpPr>
            <a:spLocks noChangeArrowheads="1"/>
          </p:cNvSpPr>
          <p:nvPr/>
        </p:nvSpPr>
        <p:spPr bwMode="auto">
          <a:xfrm flipV="1">
            <a:off x="370603" y="5825525"/>
            <a:ext cx="936625" cy="576262"/>
          </a:xfrm>
          <a:prstGeom prst="rightArrow">
            <a:avLst>
              <a:gd name="adj1" fmla="val 50000"/>
              <a:gd name="adj2" fmla="val 4063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4519" name="Rectangle 7"/>
          <p:cNvSpPr>
            <a:spLocks noChangeArrowheads="1"/>
          </p:cNvSpPr>
          <p:nvPr/>
        </p:nvSpPr>
        <p:spPr bwMode="auto">
          <a:xfrm>
            <a:off x="2339975" y="112553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64520" name="Text Box 8"/>
          <p:cNvSpPr txBox="1">
            <a:spLocks noChangeArrowheads="1"/>
          </p:cNvSpPr>
          <p:nvPr/>
        </p:nvSpPr>
        <p:spPr bwMode="auto">
          <a:xfrm>
            <a:off x="1331913" y="5784475"/>
            <a:ext cx="694613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AT" altLang="de-DE" sz="3200" b="1" dirty="0">
                <a:solidFill>
                  <a:srgbClr val="0070C0"/>
                </a:solidFill>
              </a:rPr>
              <a:t>Potenzierung der Nebenwirkungen</a:t>
            </a:r>
          </a:p>
        </p:txBody>
      </p:sp>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l="8473" t="3856" r="6453" b="3134"/>
          <a:stretch/>
        </p:blipFill>
        <p:spPr>
          <a:xfrm>
            <a:off x="370603" y="132340"/>
            <a:ext cx="2113391" cy="2243985"/>
          </a:xfrm>
          <a:prstGeom prst="rect">
            <a:avLst/>
          </a:prstGeom>
        </p:spPr>
      </p:pic>
    </p:spTree>
    <p:extLst>
      <p:ext uri="{BB962C8B-B14F-4D97-AF65-F5344CB8AC3E}">
        <p14:creationId xmlns:p14="http://schemas.microsoft.com/office/powerpoint/2010/main" val="3584223634"/>
      </p:ext>
    </p:extLst>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el 1"/>
          <p:cNvSpPr>
            <a:spLocks noGrp="1"/>
          </p:cNvSpPr>
          <p:nvPr>
            <p:ph type="title"/>
          </p:nvPr>
        </p:nvSpPr>
        <p:spPr/>
        <p:txBody>
          <a:bodyPr/>
          <a:lstStyle/>
          <a:p>
            <a:r>
              <a:rPr lang="de-DE" altLang="de-DE" smtClean="0">
                <a:ea typeface="ＭＳ Ｐゴシック" pitchFamily="34" charset="-128"/>
              </a:rPr>
              <a:t>Herr Höferl, 67a, 109kg</a:t>
            </a:r>
          </a:p>
        </p:txBody>
      </p:sp>
      <p:sp>
        <p:nvSpPr>
          <p:cNvPr id="73730" name="Inhaltsplatzhalter 2"/>
          <p:cNvSpPr>
            <a:spLocks noGrp="1"/>
          </p:cNvSpPr>
          <p:nvPr>
            <p:ph idx="1"/>
          </p:nvPr>
        </p:nvSpPr>
        <p:spPr>
          <a:xfrm>
            <a:off x="609600" y="1700213"/>
            <a:ext cx="6348413" cy="4897437"/>
          </a:xfrm>
        </p:spPr>
        <p:txBody>
          <a:bodyPr>
            <a:normAutofit/>
          </a:bodyPr>
          <a:lstStyle/>
          <a:p>
            <a:pPr marL="0" indent="0">
              <a:buFont typeface="Wingdings 3" pitchFamily="18" charset="2"/>
              <a:buNone/>
            </a:pPr>
            <a:r>
              <a:rPr lang="de-DE" altLang="de-DE" b="0" dirty="0" smtClean="0">
                <a:ea typeface="ＭＳ Ｐゴシック" pitchFamily="34" charset="-128"/>
              </a:rPr>
              <a:t>Herr </a:t>
            </a:r>
            <a:r>
              <a:rPr lang="de-DE" altLang="de-DE" b="0" dirty="0" err="1" smtClean="0">
                <a:ea typeface="ＭＳ Ｐゴシック" pitchFamily="34" charset="-128"/>
              </a:rPr>
              <a:t>Höferl</a:t>
            </a:r>
            <a:r>
              <a:rPr lang="de-DE" altLang="de-DE" b="0" dirty="0" smtClean="0">
                <a:ea typeface="ＭＳ Ｐゴシック" pitchFamily="34" charset="-128"/>
              </a:rPr>
              <a:t> hat eine schon länger bekannte Hyper-</a:t>
            </a:r>
            <a:r>
              <a:rPr lang="de-DE" altLang="de-DE" b="0" dirty="0" err="1" smtClean="0">
                <a:ea typeface="ＭＳ Ｐゴシック" pitchFamily="34" charset="-128"/>
              </a:rPr>
              <a:t>lipidämie</a:t>
            </a:r>
            <a:r>
              <a:rPr lang="de-DE" altLang="de-DE" b="0" dirty="0" smtClean="0">
                <a:ea typeface="ＭＳ Ｐゴシック" pitchFamily="34" charset="-128"/>
              </a:rPr>
              <a:t>, er hat daher vom Internisten vor einem </a:t>
            </a:r>
            <a:br>
              <a:rPr lang="de-DE" altLang="de-DE" b="0" dirty="0" smtClean="0">
                <a:ea typeface="ＭＳ Ｐゴシック" pitchFamily="34" charset="-128"/>
              </a:rPr>
            </a:br>
            <a:r>
              <a:rPr lang="de-DE" altLang="de-DE" b="0" dirty="0" smtClean="0">
                <a:ea typeface="ＭＳ Ｐゴシック" pitchFamily="34" charset="-128"/>
              </a:rPr>
              <a:t>halben Jahr etwas „für die Blutfette“ verordnet bekommen. </a:t>
            </a:r>
          </a:p>
          <a:p>
            <a:pPr marL="0" indent="0">
              <a:buFont typeface="Wingdings 3" pitchFamily="18" charset="2"/>
              <a:buNone/>
            </a:pPr>
            <a:r>
              <a:rPr lang="de-DE" altLang="de-DE" dirty="0" err="1" smtClean="0">
                <a:ea typeface="ＭＳ Ｐゴシック" pitchFamily="34" charset="-128"/>
              </a:rPr>
              <a:t>Simvastatin</a:t>
            </a:r>
            <a:r>
              <a:rPr lang="de-DE" altLang="de-DE" dirty="0" smtClean="0">
                <a:ea typeface="ＭＳ Ｐゴシック" pitchFamily="34" charset="-128"/>
              </a:rPr>
              <a:t> 40mg 	0-0-1</a:t>
            </a:r>
          </a:p>
          <a:p>
            <a:pPr marL="0" indent="0">
              <a:buFont typeface="Wingdings 3" pitchFamily="18" charset="2"/>
              <a:buNone/>
            </a:pPr>
            <a:r>
              <a:rPr lang="de-DE" altLang="de-DE" b="0" dirty="0" smtClean="0">
                <a:ea typeface="ＭＳ Ｐゴシック" pitchFamily="34" charset="-128"/>
              </a:rPr>
              <a:t>Leider hat er eine akute Bronchitis, er hat sich beim letzten Länderspiel verkühlt, ist jetzt ganz heiser und hustet unentwegt. </a:t>
            </a:r>
          </a:p>
          <a:p>
            <a:pPr marL="0" indent="0">
              <a:buFont typeface="Wingdings 3" pitchFamily="18" charset="2"/>
              <a:buNone/>
            </a:pPr>
            <a:r>
              <a:rPr lang="de-DE" altLang="de-DE" b="0" dirty="0" smtClean="0">
                <a:ea typeface="ＭＳ Ｐゴシック" pitchFamily="34" charset="-128"/>
              </a:rPr>
              <a:t>Vom Hausarzt hat er daher folgendes Rezept bekommen: </a:t>
            </a:r>
          </a:p>
          <a:p>
            <a:pPr marL="0" indent="0">
              <a:buFont typeface="Wingdings 3" pitchFamily="18" charset="2"/>
              <a:buNone/>
            </a:pPr>
            <a:r>
              <a:rPr lang="de-DE" altLang="de-DE" dirty="0" err="1" smtClean="0">
                <a:ea typeface="ＭＳ Ｐゴシック" pitchFamily="34" charset="-128"/>
              </a:rPr>
              <a:t>Clarithromycin</a:t>
            </a:r>
            <a:r>
              <a:rPr lang="de-DE" altLang="de-DE" dirty="0" smtClean="0">
                <a:ea typeface="ＭＳ Ｐゴシック" pitchFamily="34" charset="-128"/>
              </a:rPr>
              <a:t> 500mg 1-0-1 für eine Woche</a:t>
            </a:r>
            <a:br>
              <a:rPr lang="de-DE" altLang="de-DE" dirty="0" smtClean="0">
                <a:ea typeface="ＭＳ Ｐゴシック" pitchFamily="34" charset="-128"/>
              </a:rPr>
            </a:br>
            <a:endParaRPr lang="de-DE" altLang="de-DE" dirty="0" smtClean="0">
              <a:ea typeface="ＭＳ Ｐゴシック" pitchFamily="34" charset="-128"/>
            </a:endParaRPr>
          </a:p>
          <a:p>
            <a:pPr marL="0" indent="0">
              <a:buFont typeface="Wingdings 3" pitchFamily="18" charset="2"/>
              <a:buNone/>
            </a:pPr>
            <a:r>
              <a:rPr lang="de-DE" altLang="de-DE" b="0" dirty="0" smtClean="0">
                <a:ea typeface="ＭＳ Ｐゴシック" pitchFamily="34" charset="-128"/>
              </a:rPr>
              <a:t>Herr </a:t>
            </a:r>
            <a:r>
              <a:rPr lang="de-DE" altLang="de-DE" b="0" dirty="0" err="1" smtClean="0">
                <a:ea typeface="ＭＳ Ｐゴシック" pitchFamily="34" charset="-128"/>
              </a:rPr>
              <a:t>Höferl</a:t>
            </a:r>
            <a:r>
              <a:rPr lang="de-DE" altLang="de-DE" b="0" dirty="0" smtClean="0">
                <a:ea typeface="ＭＳ Ｐゴシック" pitchFamily="34" charset="-128"/>
              </a:rPr>
              <a:t> fragt uns, ob es ihm damit bald wieder besser geht, er muss schließlich beim nächsten Match wieder fit sein!</a:t>
            </a:r>
          </a:p>
        </p:txBody>
      </p:sp>
      <p:pic>
        <p:nvPicPr>
          <p:cNvPr id="73731" name="Bild 3"/>
          <p:cNvPicPr>
            <a:picLocks noChangeAspect="1"/>
          </p:cNvPicPr>
          <p:nvPr/>
        </p:nvPicPr>
        <p:blipFill>
          <a:blip r:embed="rId2">
            <a:extLst>
              <a:ext uri="{28A0092B-C50C-407E-A947-70E740481C1C}">
                <a14:useLocalDpi xmlns:a14="http://schemas.microsoft.com/office/drawing/2010/main" val="0"/>
              </a:ext>
            </a:extLst>
          </a:blip>
          <a:srcRect b="20045"/>
          <a:stretch>
            <a:fillRect/>
          </a:stretch>
        </p:blipFill>
        <p:spPr bwMode="auto">
          <a:xfrm>
            <a:off x="6975375" y="211870"/>
            <a:ext cx="2168626" cy="261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675000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el 1"/>
          <p:cNvSpPr>
            <a:spLocks noGrp="1"/>
          </p:cNvSpPr>
          <p:nvPr>
            <p:ph type="title"/>
          </p:nvPr>
        </p:nvSpPr>
        <p:spPr>
          <a:xfrm>
            <a:off x="508000" y="609600"/>
            <a:ext cx="7089775" cy="1320800"/>
          </a:xfrm>
        </p:spPr>
        <p:txBody>
          <a:bodyPr/>
          <a:lstStyle/>
          <a:p>
            <a:pPr eaLnBrk="1" hangingPunct="1"/>
            <a:r>
              <a:rPr lang="de-DE" altLang="de-DE" sz="3200" smtClean="0">
                <a:latin typeface="Calibri" pitchFamily="34" charset="0"/>
                <a:ea typeface="ＭＳ Ｐゴシック" pitchFamily="34" charset="-128"/>
              </a:rPr>
              <a:t>Pharmakokinetische Wechselwirkungen</a:t>
            </a:r>
            <a:br>
              <a:rPr lang="de-DE" altLang="de-DE" sz="3200" smtClean="0">
                <a:latin typeface="Calibri" pitchFamily="34" charset="0"/>
                <a:ea typeface="ＭＳ Ｐゴシック" pitchFamily="34" charset="-128"/>
              </a:rPr>
            </a:br>
            <a:r>
              <a:rPr lang="de-DE" altLang="de-DE" sz="3200" smtClean="0">
                <a:latin typeface="Calibri" pitchFamily="34" charset="0"/>
                <a:ea typeface="ＭＳ Ｐゴシック" pitchFamily="34" charset="-128"/>
              </a:rPr>
              <a:t>Beeinflussung des P-Glycoproteins (pgp)</a:t>
            </a:r>
            <a:endParaRPr lang="de-DE" altLang="de-DE" sz="4800" smtClean="0">
              <a:ea typeface="ＭＳ Ｐゴシック" pitchFamily="34" charset="-128"/>
            </a:endParaRPr>
          </a:p>
        </p:txBody>
      </p:sp>
      <p:graphicFrame>
        <p:nvGraphicFramePr>
          <p:cNvPr id="5" name="Inhaltsplatzhalter 4"/>
          <p:cNvGraphicFramePr>
            <a:graphicFrameLocks noGrp="1"/>
          </p:cNvGraphicFramePr>
          <p:nvPr>
            <p:ph idx="1"/>
          </p:nvPr>
        </p:nvGraphicFramePr>
        <p:xfrm>
          <a:off x="684213" y="1978025"/>
          <a:ext cx="6446836" cy="4321176"/>
        </p:xfrm>
        <a:graphic>
          <a:graphicData uri="http://schemas.openxmlformats.org/drawingml/2006/table">
            <a:tbl>
              <a:tblPr/>
              <a:tblGrid>
                <a:gridCol w="2148945"/>
                <a:gridCol w="2148946"/>
                <a:gridCol w="2148945"/>
              </a:tblGrid>
              <a:tr h="3715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smtClean="0">
                          <a:ln>
                            <a:noFill/>
                          </a:ln>
                          <a:solidFill>
                            <a:srgbClr val="FFFFFF"/>
                          </a:solidFill>
                          <a:effectLst/>
                          <a:latin typeface="Calibri" pitchFamily="34" charset="0"/>
                        </a:rPr>
                        <a:t>Inhibitor</a:t>
                      </a:r>
                    </a:p>
                  </a:txBody>
                  <a:tcPr marL="68576" marR="68576"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smtClean="0">
                          <a:ln>
                            <a:noFill/>
                          </a:ln>
                          <a:solidFill>
                            <a:srgbClr val="FFFFFF"/>
                          </a:solidFill>
                          <a:effectLst/>
                          <a:latin typeface="Calibri" pitchFamily="34" charset="0"/>
                        </a:rPr>
                        <a:t>Substrat</a:t>
                      </a:r>
                    </a:p>
                  </a:txBody>
                  <a:tcPr marL="68576" marR="68576"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smtClean="0">
                          <a:ln>
                            <a:noFill/>
                          </a:ln>
                          <a:solidFill>
                            <a:srgbClr val="FFFFFF"/>
                          </a:solidFill>
                          <a:effectLst/>
                          <a:latin typeface="Calibri" pitchFamily="34" charset="0"/>
                        </a:rPr>
                        <a:t>Induktor</a:t>
                      </a:r>
                    </a:p>
                  </a:txBody>
                  <a:tcPr marL="68576" marR="68576"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64017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err="1" smtClean="0">
                          <a:ln>
                            <a:noFill/>
                          </a:ln>
                          <a:solidFill>
                            <a:srgbClr val="FF0000"/>
                          </a:solidFill>
                          <a:effectLst/>
                          <a:latin typeface="Calibri" pitchFamily="34" charset="0"/>
                        </a:rPr>
                        <a:t>Erythromycin</a:t>
                      </a:r>
                      <a:r>
                        <a:rPr kumimoji="0" lang="de-DE" sz="1800" b="1" i="0" u="none" strike="noStrike" cap="none" normalizeH="0" baseline="0" dirty="0" smtClean="0">
                          <a:ln>
                            <a:noFill/>
                          </a:ln>
                          <a:solidFill>
                            <a:srgbClr val="FF0000"/>
                          </a:solidFill>
                          <a:effectLst/>
                          <a:latin typeface="Calibri" pitchFamily="34" charset="0"/>
                        </a:rPr>
                        <a:t>, </a:t>
                      </a:r>
                      <a:r>
                        <a:rPr kumimoji="0" lang="de-DE" sz="1800" b="1" i="0" u="none" strike="noStrike" cap="none" normalizeH="0" baseline="0" dirty="0" err="1" smtClean="0">
                          <a:ln>
                            <a:noFill/>
                          </a:ln>
                          <a:solidFill>
                            <a:srgbClr val="FF0000"/>
                          </a:solidFill>
                          <a:effectLst/>
                          <a:latin typeface="Calibri" pitchFamily="34" charset="0"/>
                        </a:rPr>
                        <a:t>Clarithromycin</a:t>
                      </a:r>
                      <a:r>
                        <a:rPr kumimoji="0" lang="de-DE" sz="1800" b="1" i="0" u="none" strike="noStrike" cap="none" normalizeH="0" baseline="0" dirty="0" smtClean="0">
                          <a:ln>
                            <a:noFill/>
                          </a:ln>
                          <a:solidFill>
                            <a:srgbClr val="FF0000"/>
                          </a:solidFill>
                          <a:effectLst/>
                          <a:latin typeface="Calibri" pitchFamily="34" charset="0"/>
                        </a:rPr>
                        <a:t> </a:t>
                      </a:r>
                    </a:p>
                  </a:txBody>
                  <a:tcPr marL="68576" marR="68576"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rgbClr val="000000"/>
                          </a:solidFill>
                          <a:effectLst/>
                          <a:latin typeface="Calibri" pitchFamily="34" charset="0"/>
                        </a:rPr>
                        <a:t>Steroide</a:t>
                      </a:r>
                    </a:p>
                  </a:txBody>
                  <a:tcPr marL="68576" marR="68576"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err="1" smtClean="0">
                          <a:ln>
                            <a:noFill/>
                          </a:ln>
                          <a:solidFill>
                            <a:schemeClr val="tx1"/>
                          </a:solidFill>
                          <a:effectLst/>
                          <a:latin typeface="Calibri" pitchFamily="34" charset="0"/>
                        </a:rPr>
                        <a:t>Rifampicin</a:t>
                      </a:r>
                      <a:endParaRPr kumimoji="0" lang="de-DE" sz="1800" b="0" i="0" u="none" strike="noStrike" cap="none" normalizeH="0" baseline="0" dirty="0" smtClean="0">
                        <a:ln>
                          <a:noFill/>
                        </a:ln>
                        <a:solidFill>
                          <a:schemeClr val="tx1"/>
                        </a:solidFill>
                        <a:effectLst/>
                        <a:latin typeface="Calibri"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dirty="0" smtClean="0">
                        <a:ln>
                          <a:noFill/>
                        </a:ln>
                        <a:solidFill>
                          <a:srgbClr val="000000"/>
                        </a:solidFill>
                        <a:effectLst/>
                        <a:latin typeface="Calibri" pitchFamily="34" charset="0"/>
                      </a:endParaRPr>
                    </a:p>
                  </a:txBody>
                  <a:tcPr marL="68576" marR="68576"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tr>
              <a:tr h="3715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err="1" smtClean="0">
                          <a:ln>
                            <a:noFill/>
                          </a:ln>
                          <a:solidFill>
                            <a:srgbClr val="000000"/>
                          </a:solidFill>
                          <a:effectLst/>
                          <a:latin typeface="Calibri" pitchFamily="34" charset="0"/>
                        </a:rPr>
                        <a:t>Amiodaron</a:t>
                      </a:r>
                      <a:endParaRPr kumimoji="0" lang="de-DE" sz="1800" b="0" i="0" u="none" strike="noStrike" cap="none" normalizeH="0" baseline="0" dirty="0" smtClean="0">
                        <a:ln>
                          <a:noFill/>
                        </a:ln>
                        <a:solidFill>
                          <a:srgbClr val="000000"/>
                        </a:solidFill>
                        <a:effectLst/>
                        <a:latin typeface="Calibri" pitchFamily="34" charset="0"/>
                      </a:endParaRPr>
                    </a:p>
                  </a:txBody>
                  <a:tcPr marL="68576" marR="68576"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4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err="1" smtClean="0">
                          <a:ln>
                            <a:noFill/>
                          </a:ln>
                          <a:solidFill>
                            <a:srgbClr val="000000"/>
                          </a:solidFill>
                          <a:effectLst/>
                          <a:latin typeface="Calibri" pitchFamily="34" charset="0"/>
                        </a:rPr>
                        <a:t>Cyclosporin</a:t>
                      </a:r>
                      <a:r>
                        <a:rPr kumimoji="0" lang="de-DE" sz="1800" b="0" i="0" u="none" strike="noStrike" cap="none" normalizeH="0" baseline="0" dirty="0" smtClean="0">
                          <a:ln>
                            <a:noFill/>
                          </a:ln>
                          <a:solidFill>
                            <a:srgbClr val="000000"/>
                          </a:solidFill>
                          <a:effectLst/>
                          <a:latin typeface="Calibri" pitchFamily="34" charset="0"/>
                        </a:rPr>
                        <a:t> A</a:t>
                      </a:r>
                    </a:p>
                  </a:txBody>
                  <a:tcPr marL="68576" marR="68576"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4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rgbClr val="000000"/>
                          </a:solidFill>
                          <a:effectLst/>
                          <a:latin typeface="Calibri" pitchFamily="34" charset="0"/>
                        </a:rPr>
                        <a:t>Johanniskraut</a:t>
                      </a:r>
                      <a:endParaRPr kumimoji="0" lang="de-DE" sz="1800" b="0" i="0" u="none" strike="noStrike" cap="none" normalizeH="0" baseline="0" dirty="0" smtClean="0">
                        <a:ln>
                          <a:noFill/>
                        </a:ln>
                        <a:solidFill>
                          <a:srgbClr val="FF0000"/>
                        </a:solidFill>
                        <a:effectLst/>
                        <a:latin typeface="Calibri" pitchFamily="34" charset="0"/>
                      </a:endParaRPr>
                    </a:p>
                  </a:txBody>
                  <a:tcPr marL="68576" marR="68576"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4E8"/>
                    </a:solidFill>
                  </a:tcPr>
                </a:tc>
              </a:tr>
              <a:tr h="6401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rgbClr val="000000"/>
                          </a:solidFill>
                          <a:effectLst/>
                          <a:latin typeface="Calibri" pitchFamily="34" charset="0"/>
                        </a:rPr>
                        <a:t>Grapefruit</a:t>
                      </a:r>
                    </a:p>
                  </a:txBody>
                  <a:tcPr marL="68576" marR="68576"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rgbClr val="000000"/>
                          </a:solidFill>
                          <a:effectLst/>
                          <a:latin typeface="Calibri" pitchFamily="34" charset="0"/>
                        </a:rPr>
                        <a:t>HIV-Protease Inhibitoren</a:t>
                      </a:r>
                    </a:p>
                  </a:txBody>
                  <a:tcPr marL="68576" marR="68576"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smtClean="0">
                          <a:ln>
                            <a:noFill/>
                          </a:ln>
                          <a:solidFill>
                            <a:srgbClr val="000000"/>
                          </a:solidFill>
                          <a:effectLst/>
                          <a:latin typeface="Calibri" pitchFamily="34" charset="0"/>
                        </a:rPr>
                        <a:t>Dexamethason</a:t>
                      </a:r>
                    </a:p>
                  </a:txBody>
                  <a:tcPr marL="68576" marR="68576"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tr>
              <a:tr h="6401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err="1" smtClean="0">
                          <a:ln>
                            <a:noFill/>
                          </a:ln>
                          <a:solidFill>
                            <a:srgbClr val="000000"/>
                          </a:solidFill>
                          <a:effectLst/>
                          <a:latin typeface="Calibri" pitchFamily="34" charset="0"/>
                        </a:rPr>
                        <a:t>Ketokonazol</a:t>
                      </a:r>
                      <a:r>
                        <a:rPr kumimoji="0" lang="de-DE" sz="1800" b="0" i="0" u="none" strike="noStrike" cap="none" normalizeH="0" baseline="0" dirty="0" smtClean="0">
                          <a:ln>
                            <a:noFill/>
                          </a:ln>
                          <a:solidFill>
                            <a:srgbClr val="000000"/>
                          </a:solidFill>
                          <a:effectLst/>
                          <a:latin typeface="Calibri" pitchFamily="34" charset="0"/>
                        </a:rPr>
                        <a:t>, </a:t>
                      </a:r>
                      <a:r>
                        <a:rPr kumimoji="0" lang="de-DE" sz="1800" b="0" i="0" u="none" strike="noStrike" cap="none" normalizeH="0" baseline="0" dirty="0" err="1" smtClean="0">
                          <a:ln>
                            <a:noFill/>
                          </a:ln>
                          <a:solidFill>
                            <a:srgbClr val="000000"/>
                          </a:solidFill>
                          <a:effectLst/>
                          <a:latin typeface="Calibri" pitchFamily="34" charset="0"/>
                        </a:rPr>
                        <a:t>Itrakonazol</a:t>
                      </a:r>
                      <a:endParaRPr kumimoji="0" lang="de-DE" sz="1800" b="0" i="0" u="none" strike="noStrike" cap="none" normalizeH="0" baseline="0" dirty="0" smtClean="0">
                        <a:ln>
                          <a:noFill/>
                        </a:ln>
                        <a:solidFill>
                          <a:srgbClr val="000000"/>
                        </a:solidFill>
                        <a:effectLst/>
                        <a:latin typeface="Calibri" pitchFamily="34" charset="0"/>
                      </a:endParaRPr>
                    </a:p>
                  </a:txBody>
                  <a:tcPr marL="68576" marR="68576"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4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rgbClr val="000000"/>
                          </a:solidFill>
                          <a:effectLst/>
                          <a:latin typeface="Calibri" pitchFamily="34" charset="0"/>
                        </a:rPr>
                        <a:t>Zytostatika</a:t>
                      </a:r>
                    </a:p>
                  </a:txBody>
                  <a:tcPr marL="68576" marR="68576"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4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rgbClr val="000000"/>
                        </a:solidFill>
                        <a:effectLst/>
                        <a:latin typeface="Calibri" pitchFamily="34" charset="0"/>
                      </a:endParaRPr>
                    </a:p>
                  </a:txBody>
                  <a:tcPr marL="68576" marR="68576"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4E8"/>
                    </a:solidFill>
                  </a:tcPr>
                </a:tc>
              </a:tr>
              <a:tr h="37153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smtClean="0">
                          <a:ln>
                            <a:noFill/>
                          </a:ln>
                          <a:solidFill>
                            <a:srgbClr val="000000"/>
                          </a:solidFill>
                          <a:effectLst/>
                          <a:latin typeface="Calibri" pitchFamily="34" charset="0"/>
                        </a:rPr>
                        <a:t>Verapamil, Diltiazem</a:t>
                      </a:r>
                    </a:p>
                  </a:txBody>
                  <a:tcPr marL="68576" marR="68576"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err="1" smtClean="0">
                          <a:ln>
                            <a:noFill/>
                          </a:ln>
                          <a:solidFill>
                            <a:srgbClr val="000000"/>
                          </a:solidFill>
                          <a:effectLst/>
                          <a:latin typeface="Calibri" pitchFamily="34" charset="0"/>
                        </a:rPr>
                        <a:t>Loperamid</a:t>
                      </a:r>
                      <a:endParaRPr kumimoji="0" lang="de-DE" sz="1800" b="0" i="0" u="none" strike="noStrike" cap="none" normalizeH="0" baseline="0" dirty="0" smtClean="0">
                        <a:ln>
                          <a:noFill/>
                        </a:ln>
                        <a:solidFill>
                          <a:srgbClr val="000000"/>
                        </a:solidFill>
                        <a:effectLst/>
                        <a:latin typeface="Calibri" pitchFamily="34" charset="0"/>
                      </a:endParaRPr>
                    </a:p>
                  </a:txBody>
                  <a:tcPr marL="68576" marR="68576"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rgbClr val="000000"/>
                        </a:solidFill>
                        <a:effectLst/>
                        <a:latin typeface="Calibri" pitchFamily="34" charset="0"/>
                      </a:endParaRPr>
                    </a:p>
                  </a:txBody>
                  <a:tcPr marL="68576" marR="68576"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tr>
              <a:tr h="91453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smtClean="0">
                          <a:ln>
                            <a:noFill/>
                          </a:ln>
                          <a:solidFill>
                            <a:srgbClr val="000000"/>
                          </a:solidFill>
                          <a:effectLst/>
                          <a:latin typeface="Calibri" pitchFamily="34" charset="0"/>
                        </a:rPr>
                        <a:t>Midazolam</a:t>
                      </a:r>
                    </a:p>
                  </a:txBody>
                  <a:tcPr marL="68576" marR="68576"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4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err="1" smtClean="0">
                          <a:ln>
                            <a:noFill/>
                          </a:ln>
                          <a:solidFill>
                            <a:srgbClr val="FF0000"/>
                          </a:solidFill>
                          <a:effectLst/>
                          <a:latin typeface="Calibri" pitchFamily="34" charset="0"/>
                        </a:rPr>
                        <a:t>Simvastatin</a:t>
                      </a:r>
                      <a:r>
                        <a:rPr kumimoji="0" lang="de-DE" sz="1800" b="1" i="0" u="none" strike="noStrike" cap="none" normalizeH="0" baseline="0" dirty="0" smtClean="0">
                          <a:ln>
                            <a:noFill/>
                          </a:ln>
                          <a:solidFill>
                            <a:srgbClr val="FF0000"/>
                          </a:solidFill>
                          <a:effectLst/>
                          <a:latin typeface="Calibri" pitchFamily="34" charset="0"/>
                        </a:rPr>
                        <a:t>, </a:t>
                      </a:r>
                      <a:r>
                        <a:rPr kumimoji="0" lang="de-DE" sz="1800" b="1" i="0" u="none" strike="noStrike" cap="none" normalizeH="0" baseline="0" dirty="0" err="1" smtClean="0">
                          <a:ln>
                            <a:noFill/>
                          </a:ln>
                          <a:solidFill>
                            <a:srgbClr val="FF0000"/>
                          </a:solidFill>
                          <a:effectLst/>
                          <a:latin typeface="Calibri" pitchFamily="34" charset="0"/>
                        </a:rPr>
                        <a:t>Atorvastatin</a:t>
                      </a:r>
                      <a:r>
                        <a:rPr kumimoji="0" lang="de-DE" sz="1800" b="1" i="0" u="none" strike="noStrike" cap="none" normalizeH="0" baseline="0" dirty="0" smtClean="0">
                          <a:ln>
                            <a:noFill/>
                          </a:ln>
                          <a:solidFill>
                            <a:srgbClr val="FF0000"/>
                          </a:solidFill>
                          <a:effectLst/>
                          <a:latin typeface="Calibri" pitchFamily="34" charset="0"/>
                        </a:rPr>
                        <a:t>, </a:t>
                      </a:r>
                      <a:r>
                        <a:rPr kumimoji="0" lang="de-DE" sz="1800" b="1" i="0" u="none" strike="noStrike" cap="none" normalizeH="0" baseline="0" dirty="0" err="1" smtClean="0">
                          <a:ln>
                            <a:noFill/>
                          </a:ln>
                          <a:solidFill>
                            <a:srgbClr val="FF0000"/>
                          </a:solidFill>
                          <a:effectLst/>
                          <a:latin typeface="Calibri" pitchFamily="34" charset="0"/>
                        </a:rPr>
                        <a:t>Lovastatin</a:t>
                      </a:r>
                      <a:endParaRPr kumimoji="0" lang="de-DE" sz="1800" b="1" i="0" u="none" strike="noStrike" cap="none" normalizeH="0" baseline="0" dirty="0" smtClean="0">
                        <a:ln>
                          <a:noFill/>
                        </a:ln>
                        <a:solidFill>
                          <a:srgbClr val="FF0000"/>
                        </a:solidFill>
                        <a:effectLst/>
                        <a:latin typeface="Calibri" pitchFamily="34" charset="0"/>
                      </a:endParaRPr>
                    </a:p>
                  </a:txBody>
                  <a:tcPr marL="68576" marR="68576"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4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rgbClr val="000000"/>
                        </a:solidFill>
                        <a:effectLst/>
                        <a:latin typeface="Calibri" pitchFamily="34" charset="0"/>
                      </a:endParaRPr>
                    </a:p>
                  </a:txBody>
                  <a:tcPr marL="68576" marR="68576"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4E8"/>
                    </a:solidFill>
                  </a:tcPr>
                </a:tc>
              </a:tr>
              <a:tr h="3715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err="1" smtClean="0">
                          <a:ln>
                            <a:noFill/>
                          </a:ln>
                          <a:solidFill>
                            <a:srgbClr val="000000"/>
                          </a:solidFill>
                          <a:effectLst/>
                          <a:latin typeface="Calibri" pitchFamily="34" charset="0"/>
                        </a:rPr>
                        <a:t>Chinidin</a:t>
                      </a:r>
                      <a:endParaRPr kumimoji="0" lang="de-DE" sz="1800" b="0" i="0" u="none" strike="noStrike" cap="none" normalizeH="0" baseline="0" dirty="0" smtClean="0">
                        <a:ln>
                          <a:noFill/>
                        </a:ln>
                        <a:solidFill>
                          <a:srgbClr val="000000"/>
                        </a:solidFill>
                        <a:effectLst/>
                        <a:latin typeface="Calibri" pitchFamily="34" charset="0"/>
                      </a:endParaRPr>
                    </a:p>
                  </a:txBody>
                  <a:tcPr marL="68576" marR="68576"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err="1" smtClean="0">
                          <a:ln>
                            <a:noFill/>
                          </a:ln>
                          <a:solidFill>
                            <a:srgbClr val="000000"/>
                          </a:solidFill>
                          <a:effectLst/>
                          <a:latin typeface="Calibri" pitchFamily="34" charset="0"/>
                        </a:rPr>
                        <a:t>Digoxin</a:t>
                      </a:r>
                      <a:endParaRPr kumimoji="0" lang="de-DE" sz="1800" b="0" i="0" u="none" strike="noStrike" cap="none" normalizeH="0" baseline="0" dirty="0" smtClean="0">
                        <a:ln>
                          <a:noFill/>
                        </a:ln>
                        <a:solidFill>
                          <a:srgbClr val="000000"/>
                        </a:solidFill>
                        <a:effectLst/>
                        <a:latin typeface="Calibri" pitchFamily="34" charset="0"/>
                      </a:endParaRPr>
                    </a:p>
                  </a:txBody>
                  <a:tcPr marL="68576" marR="68576"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dirty="0" smtClean="0">
                        <a:ln>
                          <a:noFill/>
                        </a:ln>
                        <a:solidFill>
                          <a:srgbClr val="000000"/>
                        </a:solidFill>
                        <a:effectLst/>
                        <a:latin typeface="Calibri" pitchFamily="34" charset="0"/>
                      </a:endParaRPr>
                    </a:p>
                  </a:txBody>
                  <a:tcPr marL="68576" marR="68576"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9CD"/>
                    </a:solidFill>
                  </a:tcPr>
                </a:tc>
              </a:tr>
            </a:tbl>
          </a:graphicData>
        </a:graphic>
      </p:graphicFrame>
    </p:spTree>
    <p:extLst>
      <p:ext uri="{BB962C8B-B14F-4D97-AF65-F5344CB8AC3E}">
        <p14:creationId xmlns:p14="http://schemas.microsoft.com/office/powerpoint/2010/main" val="418111951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08000" y="836613"/>
            <a:ext cx="6800850" cy="5905500"/>
          </a:xfrm>
        </p:spPr>
        <p:txBody>
          <a:bodyPr>
            <a:normAutofit/>
          </a:bodyPr>
          <a:lstStyle/>
          <a:p>
            <a:pPr marL="0" indent="0" eaLnBrk="1" hangingPunct="1">
              <a:buFont typeface="Wingdings 3" pitchFamily="18" charset="2"/>
              <a:buNone/>
            </a:pPr>
            <a:r>
              <a:rPr lang="de-DE" altLang="de-DE" sz="2400" b="1" smtClean="0">
                <a:latin typeface="Calibri" pitchFamily="34" charset="0"/>
                <a:ea typeface="ＭＳ Ｐゴシック" pitchFamily="34" charset="-128"/>
              </a:rPr>
              <a:t>Einfluss von PGP Inhibitoren auf AUC von Statinen:</a:t>
            </a:r>
          </a:p>
          <a:p>
            <a:pPr marL="0" indent="0" eaLnBrk="1" hangingPunct="1">
              <a:buFont typeface="Wingdings 3" pitchFamily="18" charset="2"/>
              <a:buNone/>
            </a:pPr>
            <a:endParaRPr lang="de-DE" altLang="de-DE" sz="2400" b="1" smtClean="0">
              <a:latin typeface="Calibri" pitchFamily="34" charset="0"/>
              <a:ea typeface="ＭＳ Ｐゴシック" pitchFamily="34" charset="-128"/>
            </a:endParaRPr>
          </a:p>
          <a:p>
            <a:pPr marL="0" indent="0" eaLnBrk="1" hangingPunct="1">
              <a:buFont typeface="Wingdings 3" pitchFamily="18" charset="2"/>
              <a:buNone/>
            </a:pPr>
            <a:r>
              <a:rPr lang="de-DE" altLang="de-DE" sz="2400" b="1" smtClean="0">
                <a:latin typeface="Calibri" pitchFamily="34" charset="0"/>
                <a:ea typeface="ＭＳ Ｐゴシック" pitchFamily="34" charset="-128"/>
              </a:rPr>
              <a:t/>
            </a:r>
            <a:br>
              <a:rPr lang="de-DE" altLang="de-DE" sz="2400" b="1" smtClean="0">
                <a:latin typeface="Calibri" pitchFamily="34" charset="0"/>
                <a:ea typeface="ＭＳ Ｐゴシック" pitchFamily="34" charset="-128"/>
              </a:rPr>
            </a:br>
            <a:r>
              <a:rPr lang="de-DE" altLang="de-DE" sz="2400" b="1" smtClean="0">
                <a:latin typeface="Calibri" pitchFamily="34" charset="0"/>
                <a:ea typeface="ＭＳ Ｐゴシック" pitchFamily="34" charset="-128"/>
              </a:rPr>
              <a:t/>
            </a:r>
            <a:br>
              <a:rPr lang="de-DE" altLang="de-DE" sz="2400" b="1" smtClean="0">
                <a:latin typeface="Calibri" pitchFamily="34" charset="0"/>
                <a:ea typeface="ＭＳ Ｐゴシック" pitchFamily="34" charset="-128"/>
              </a:rPr>
            </a:br>
            <a:r>
              <a:rPr lang="de-DE" altLang="de-DE" sz="2400" b="1" smtClean="0">
                <a:latin typeface="Calibri" pitchFamily="34" charset="0"/>
                <a:ea typeface="ＭＳ Ｐゴシック" pitchFamily="34" charset="-128"/>
              </a:rPr>
              <a:t/>
            </a:r>
            <a:br>
              <a:rPr lang="de-DE" altLang="de-DE" sz="2400" b="1" smtClean="0">
                <a:latin typeface="Calibri" pitchFamily="34" charset="0"/>
                <a:ea typeface="ＭＳ Ｐゴシック" pitchFamily="34" charset="-128"/>
              </a:rPr>
            </a:br>
            <a:r>
              <a:rPr lang="de-DE" altLang="de-DE" sz="2400" b="1" smtClean="0">
                <a:latin typeface="Calibri" pitchFamily="34" charset="0"/>
                <a:ea typeface="ＭＳ Ｐゴシック" pitchFamily="34" charset="-128"/>
              </a:rPr>
              <a:t/>
            </a:r>
            <a:br>
              <a:rPr lang="de-DE" altLang="de-DE" sz="2400" b="1" smtClean="0">
                <a:latin typeface="Calibri" pitchFamily="34" charset="0"/>
                <a:ea typeface="ＭＳ Ｐゴシック" pitchFamily="34" charset="-128"/>
              </a:rPr>
            </a:br>
            <a:r>
              <a:rPr lang="de-DE" altLang="de-DE" sz="2400" b="1" smtClean="0">
                <a:latin typeface="Calibri" pitchFamily="34" charset="0"/>
                <a:ea typeface="ＭＳ Ｐゴシック" pitchFamily="34" charset="-128"/>
              </a:rPr>
              <a:t/>
            </a:r>
            <a:br>
              <a:rPr lang="de-DE" altLang="de-DE" sz="2400" b="1" smtClean="0">
                <a:latin typeface="Calibri" pitchFamily="34" charset="0"/>
                <a:ea typeface="ＭＳ Ｐゴシック" pitchFamily="34" charset="-128"/>
              </a:rPr>
            </a:br>
            <a:r>
              <a:rPr lang="de-DE" altLang="de-DE" sz="2400" b="1" smtClean="0">
                <a:latin typeface="Calibri" pitchFamily="34" charset="0"/>
                <a:ea typeface="ＭＳ Ｐゴシック" pitchFamily="34" charset="-128"/>
              </a:rPr>
              <a:t/>
            </a:r>
            <a:br>
              <a:rPr lang="de-DE" altLang="de-DE" sz="2400" b="1" smtClean="0">
                <a:latin typeface="Calibri" pitchFamily="34" charset="0"/>
                <a:ea typeface="ＭＳ Ｐゴシック" pitchFamily="34" charset="-128"/>
              </a:rPr>
            </a:br>
            <a:r>
              <a:rPr lang="de-DE" altLang="de-DE" sz="2400" b="1" smtClean="0">
                <a:latin typeface="Calibri" pitchFamily="34" charset="0"/>
                <a:ea typeface="ＭＳ Ｐゴシック" pitchFamily="34" charset="-128"/>
              </a:rPr>
              <a:t/>
            </a:r>
            <a:br>
              <a:rPr lang="de-DE" altLang="de-DE" sz="2400" b="1" smtClean="0">
                <a:latin typeface="Calibri" pitchFamily="34" charset="0"/>
                <a:ea typeface="ＭＳ Ｐゴシック" pitchFamily="34" charset="-128"/>
              </a:rPr>
            </a:br>
            <a:r>
              <a:rPr lang="de-DE" altLang="de-DE" sz="2400" b="1" smtClean="0">
                <a:latin typeface="Calibri" pitchFamily="34" charset="0"/>
                <a:ea typeface="ＭＳ Ｐゴシック" pitchFamily="34" charset="-128"/>
              </a:rPr>
              <a:t/>
            </a:r>
            <a:br>
              <a:rPr lang="de-DE" altLang="de-DE" sz="2400" b="1" smtClean="0">
                <a:latin typeface="Calibri" pitchFamily="34" charset="0"/>
                <a:ea typeface="ＭＳ Ｐゴシック" pitchFamily="34" charset="-128"/>
              </a:rPr>
            </a:br>
            <a:r>
              <a:rPr lang="de-DE" altLang="de-DE" sz="2400" b="1" smtClean="0">
                <a:latin typeface="Calibri" pitchFamily="34" charset="0"/>
                <a:ea typeface="ＭＳ Ｐゴシック" pitchFamily="34" charset="-128"/>
              </a:rPr>
              <a:t>		</a:t>
            </a:r>
            <a:r>
              <a:rPr lang="de-DE" altLang="de-DE" sz="2400" b="1" smtClean="0">
                <a:solidFill>
                  <a:srgbClr val="FF0000"/>
                </a:solidFill>
                <a:latin typeface="Calibri" pitchFamily="34" charset="0"/>
                <a:ea typeface="ＭＳ Ｐゴシック" pitchFamily="34" charset="-128"/>
              </a:rPr>
              <a:t>Statine bei Einnahme dieser Antibiotika 			pausieren!!!</a:t>
            </a:r>
            <a:r>
              <a:rPr lang="de-DE" altLang="de-DE" sz="2400" b="1" smtClean="0">
                <a:latin typeface="Calibri" pitchFamily="34" charset="0"/>
                <a:ea typeface="ＭＳ Ｐゴシック" pitchFamily="34" charset="-128"/>
              </a:rPr>
              <a:t>															</a:t>
            </a:r>
          </a:p>
          <a:p>
            <a:pPr marL="0" indent="0" eaLnBrk="1" hangingPunct="1">
              <a:buFont typeface="Wingdings 3" pitchFamily="18" charset="2"/>
              <a:buNone/>
            </a:pPr>
            <a:endParaRPr lang="de-DE" altLang="de-DE" sz="2400" b="1" smtClean="0">
              <a:latin typeface="Calibri" pitchFamily="34" charset="0"/>
              <a:ea typeface="ＭＳ Ｐゴシック" pitchFamily="34" charset="-128"/>
            </a:endParaRPr>
          </a:p>
          <a:p>
            <a:pPr marL="0" indent="0" eaLnBrk="1" hangingPunct="1">
              <a:buFont typeface="Wingdings 3" pitchFamily="18" charset="2"/>
              <a:buNone/>
            </a:pPr>
            <a:r>
              <a:rPr lang="de-DE" altLang="de-DE" sz="900" smtClean="0">
                <a:latin typeface="Calibri" pitchFamily="34" charset="0"/>
                <a:ea typeface="ＭＳ Ｐゴシック" pitchFamily="34" charset="-128"/>
              </a:rPr>
              <a:t>Micromedex 2007; Pharmacotherapy 2006</a:t>
            </a:r>
          </a:p>
        </p:txBody>
      </p:sp>
      <p:graphicFrame>
        <p:nvGraphicFramePr>
          <p:cNvPr id="5" name="Tabelle 4"/>
          <p:cNvGraphicFramePr>
            <a:graphicFrameLocks noGrp="1"/>
          </p:cNvGraphicFramePr>
          <p:nvPr/>
        </p:nvGraphicFramePr>
        <p:xfrm>
          <a:off x="666750" y="1700213"/>
          <a:ext cx="6096000" cy="2597147"/>
        </p:xfrm>
        <a:graphic>
          <a:graphicData uri="http://schemas.openxmlformats.org/drawingml/2006/table">
            <a:tbl>
              <a:tblPr firstRow="1" bandRow="1">
                <a:tableStyleId>{5C22544A-7EE6-4342-B048-85BDC9FD1C3A}</a:tableStyleId>
              </a:tblPr>
              <a:tblGrid>
                <a:gridCol w="1524000"/>
                <a:gridCol w="1524000"/>
                <a:gridCol w="1524000"/>
                <a:gridCol w="1524000"/>
              </a:tblGrid>
              <a:tr h="371021">
                <a:tc>
                  <a:txBody>
                    <a:bodyPr/>
                    <a:lstStyle/>
                    <a:p>
                      <a:endParaRPr lang="de-DE" sz="1800" dirty="0">
                        <a:latin typeface="Calibri" panose="020F0502020204030204" pitchFamily="34" charset="0"/>
                      </a:endParaRPr>
                    </a:p>
                  </a:txBody>
                  <a:tcPr marL="68580" marR="68580" marT="45742" marB="45742"/>
                </a:tc>
                <a:tc>
                  <a:txBody>
                    <a:bodyPr/>
                    <a:lstStyle/>
                    <a:p>
                      <a:r>
                        <a:rPr lang="de-DE" sz="1800" dirty="0" err="1" smtClean="0">
                          <a:latin typeface="Calibri" panose="020F0502020204030204" pitchFamily="34" charset="0"/>
                        </a:rPr>
                        <a:t>Atorvastatin</a:t>
                      </a:r>
                      <a:endParaRPr lang="de-DE" sz="1800" dirty="0">
                        <a:latin typeface="Calibri" panose="020F0502020204030204" pitchFamily="34" charset="0"/>
                      </a:endParaRPr>
                    </a:p>
                  </a:txBody>
                  <a:tcPr marL="68580" marR="68580" marT="45742" marB="45742"/>
                </a:tc>
                <a:tc>
                  <a:txBody>
                    <a:bodyPr/>
                    <a:lstStyle/>
                    <a:p>
                      <a:r>
                        <a:rPr lang="de-DE" sz="1800" dirty="0" err="1" smtClean="0">
                          <a:latin typeface="Calibri" panose="020F0502020204030204" pitchFamily="34" charset="0"/>
                        </a:rPr>
                        <a:t>Lovastatin</a:t>
                      </a:r>
                      <a:endParaRPr lang="de-DE" sz="1800" dirty="0">
                        <a:latin typeface="Calibri" panose="020F0502020204030204" pitchFamily="34" charset="0"/>
                      </a:endParaRPr>
                    </a:p>
                  </a:txBody>
                  <a:tcPr marL="68580" marR="68580" marT="45742" marB="45742"/>
                </a:tc>
                <a:tc>
                  <a:txBody>
                    <a:bodyPr/>
                    <a:lstStyle/>
                    <a:p>
                      <a:r>
                        <a:rPr lang="de-DE" sz="1800" dirty="0" err="1" smtClean="0">
                          <a:latin typeface="Calibri" panose="020F0502020204030204" pitchFamily="34" charset="0"/>
                        </a:rPr>
                        <a:t>Simvastatin</a:t>
                      </a:r>
                      <a:endParaRPr lang="de-DE" sz="1800" dirty="0">
                        <a:latin typeface="Calibri" panose="020F0502020204030204" pitchFamily="34" charset="0"/>
                      </a:endParaRPr>
                    </a:p>
                  </a:txBody>
                  <a:tcPr marL="68580" marR="68580" marT="45742" marB="45742"/>
                </a:tc>
              </a:tr>
              <a:tr h="371021">
                <a:tc>
                  <a:txBody>
                    <a:bodyPr/>
                    <a:lstStyle/>
                    <a:p>
                      <a:r>
                        <a:rPr lang="de-DE" sz="1800" dirty="0" err="1" smtClean="0">
                          <a:solidFill>
                            <a:srgbClr val="FF0000"/>
                          </a:solidFill>
                          <a:latin typeface="Calibri" panose="020F0502020204030204" pitchFamily="34" charset="0"/>
                        </a:rPr>
                        <a:t>Erythromycin</a:t>
                      </a:r>
                      <a:endParaRPr lang="de-DE" sz="1800" dirty="0">
                        <a:solidFill>
                          <a:srgbClr val="FF0000"/>
                        </a:solidFill>
                        <a:latin typeface="Calibri" panose="020F0502020204030204" pitchFamily="34" charset="0"/>
                      </a:endParaRPr>
                    </a:p>
                  </a:txBody>
                  <a:tcPr marL="68580" marR="68580" marT="45742" marB="45742"/>
                </a:tc>
                <a:tc>
                  <a:txBody>
                    <a:bodyPr/>
                    <a:lstStyle/>
                    <a:p>
                      <a:r>
                        <a:rPr lang="de-DE" sz="1800" dirty="0" smtClean="0">
                          <a:solidFill>
                            <a:srgbClr val="FF0000"/>
                          </a:solidFill>
                          <a:latin typeface="Calibri" panose="020F0502020204030204" pitchFamily="34" charset="0"/>
                        </a:rPr>
                        <a:t>1,3 </a:t>
                      </a:r>
                      <a:r>
                        <a:rPr lang="de-DE" sz="1800" dirty="0" err="1" smtClean="0">
                          <a:solidFill>
                            <a:srgbClr val="FF0000"/>
                          </a:solidFill>
                          <a:latin typeface="Calibri" panose="020F0502020204030204" pitchFamily="34" charset="0"/>
                        </a:rPr>
                        <a:t>fach</a:t>
                      </a:r>
                      <a:endParaRPr lang="de-DE" sz="1800" dirty="0">
                        <a:solidFill>
                          <a:srgbClr val="FF0000"/>
                        </a:solidFill>
                        <a:latin typeface="Calibri" panose="020F0502020204030204" pitchFamily="34" charset="0"/>
                      </a:endParaRPr>
                    </a:p>
                  </a:txBody>
                  <a:tcPr marL="68580" marR="68580" marT="45742" marB="45742"/>
                </a:tc>
                <a:tc>
                  <a:txBody>
                    <a:bodyPr/>
                    <a:lstStyle/>
                    <a:p>
                      <a:r>
                        <a:rPr lang="de-DE" sz="1800" dirty="0" smtClean="0">
                          <a:solidFill>
                            <a:srgbClr val="FF0000"/>
                          </a:solidFill>
                          <a:latin typeface="Calibri" panose="020F0502020204030204" pitchFamily="34" charset="0"/>
                        </a:rPr>
                        <a:t>---</a:t>
                      </a:r>
                      <a:endParaRPr lang="de-DE" sz="1800" dirty="0">
                        <a:solidFill>
                          <a:srgbClr val="FF0000"/>
                        </a:solidFill>
                        <a:latin typeface="Calibri" panose="020F0502020204030204" pitchFamily="34" charset="0"/>
                      </a:endParaRPr>
                    </a:p>
                  </a:txBody>
                  <a:tcPr marL="68580" marR="68580" marT="45742" marB="45742"/>
                </a:tc>
                <a:tc>
                  <a:txBody>
                    <a:bodyPr/>
                    <a:lstStyle/>
                    <a:p>
                      <a:r>
                        <a:rPr lang="de-DE" sz="1800" dirty="0" smtClean="0">
                          <a:solidFill>
                            <a:srgbClr val="FF0000"/>
                          </a:solidFill>
                          <a:latin typeface="Calibri" panose="020F0502020204030204" pitchFamily="34" charset="0"/>
                        </a:rPr>
                        <a:t>6 </a:t>
                      </a:r>
                      <a:r>
                        <a:rPr lang="de-DE" sz="1800" dirty="0" err="1" smtClean="0">
                          <a:solidFill>
                            <a:srgbClr val="FF0000"/>
                          </a:solidFill>
                          <a:latin typeface="Calibri" panose="020F0502020204030204" pitchFamily="34" charset="0"/>
                        </a:rPr>
                        <a:t>fach</a:t>
                      </a:r>
                      <a:endParaRPr lang="de-DE" sz="1800" dirty="0">
                        <a:solidFill>
                          <a:srgbClr val="FF0000"/>
                        </a:solidFill>
                        <a:latin typeface="Calibri" panose="020F0502020204030204" pitchFamily="34" charset="0"/>
                      </a:endParaRPr>
                    </a:p>
                  </a:txBody>
                  <a:tcPr marL="68580" marR="68580" marT="45742" marB="45742"/>
                </a:tc>
              </a:tr>
              <a:tr h="371021">
                <a:tc>
                  <a:txBody>
                    <a:bodyPr/>
                    <a:lstStyle/>
                    <a:p>
                      <a:r>
                        <a:rPr lang="de-DE" sz="1800" dirty="0" err="1" smtClean="0">
                          <a:solidFill>
                            <a:srgbClr val="FF0000"/>
                          </a:solidFill>
                          <a:latin typeface="Calibri" panose="020F0502020204030204" pitchFamily="34" charset="0"/>
                        </a:rPr>
                        <a:t>Clarithromycin</a:t>
                      </a:r>
                      <a:endParaRPr lang="de-DE" sz="1800" dirty="0">
                        <a:solidFill>
                          <a:srgbClr val="FF0000"/>
                        </a:solidFill>
                        <a:latin typeface="Calibri" panose="020F0502020204030204" pitchFamily="34" charset="0"/>
                      </a:endParaRPr>
                    </a:p>
                  </a:txBody>
                  <a:tcPr marL="68580" marR="68580" marT="45742" marB="45742"/>
                </a:tc>
                <a:tc>
                  <a:txBody>
                    <a:bodyPr/>
                    <a:lstStyle/>
                    <a:p>
                      <a:r>
                        <a:rPr lang="de-DE" sz="1800" dirty="0" smtClean="0">
                          <a:solidFill>
                            <a:srgbClr val="FF0000"/>
                          </a:solidFill>
                          <a:latin typeface="Calibri" panose="020F0502020204030204" pitchFamily="34" charset="0"/>
                        </a:rPr>
                        <a:t>4 </a:t>
                      </a:r>
                      <a:r>
                        <a:rPr lang="de-DE" sz="1800" dirty="0" err="1" smtClean="0">
                          <a:solidFill>
                            <a:srgbClr val="FF0000"/>
                          </a:solidFill>
                          <a:latin typeface="Calibri" panose="020F0502020204030204" pitchFamily="34" charset="0"/>
                        </a:rPr>
                        <a:t>fach</a:t>
                      </a:r>
                      <a:endParaRPr lang="de-DE" sz="1800" dirty="0">
                        <a:solidFill>
                          <a:srgbClr val="FF0000"/>
                        </a:solidFill>
                        <a:latin typeface="Calibri" panose="020F0502020204030204" pitchFamily="34" charset="0"/>
                      </a:endParaRPr>
                    </a:p>
                  </a:txBody>
                  <a:tcPr marL="68580" marR="68580" marT="45742" marB="45742"/>
                </a:tc>
                <a:tc>
                  <a:txBody>
                    <a:bodyPr/>
                    <a:lstStyle/>
                    <a:p>
                      <a:r>
                        <a:rPr lang="de-DE" sz="1800" dirty="0" smtClean="0">
                          <a:solidFill>
                            <a:srgbClr val="FF0000"/>
                          </a:solidFill>
                          <a:latin typeface="Calibri" panose="020F0502020204030204" pitchFamily="34" charset="0"/>
                        </a:rPr>
                        <a:t>2 </a:t>
                      </a:r>
                      <a:r>
                        <a:rPr lang="de-DE" sz="1800" dirty="0" err="1" smtClean="0">
                          <a:solidFill>
                            <a:srgbClr val="FF0000"/>
                          </a:solidFill>
                          <a:latin typeface="Calibri" panose="020F0502020204030204" pitchFamily="34" charset="0"/>
                        </a:rPr>
                        <a:t>fach</a:t>
                      </a:r>
                      <a:endParaRPr lang="de-DE" sz="1800" dirty="0">
                        <a:solidFill>
                          <a:srgbClr val="FF0000"/>
                        </a:solidFill>
                        <a:latin typeface="Calibri" panose="020F0502020204030204" pitchFamily="34" charset="0"/>
                      </a:endParaRPr>
                    </a:p>
                  </a:txBody>
                  <a:tcPr marL="68580" marR="68580" marT="45742" marB="45742"/>
                </a:tc>
                <a:tc>
                  <a:txBody>
                    <a:bodyPr/>
                    <a:lstStyle/>
                    <a:p>
                      <a:r>
                        <a:rPr lang="de-DE" sz="1800" dirty="0" smtClean="0">
                          <a:solidFill>
                            <a:srgbClr val="FF0000"/>
                          </a:solidFill>
                          <a:latin typeface="Calibri" panose="020F0502020204030204" pitchFamily="34" charset="0"/>
                        </a:rPr>
                        <a:t>10 </a:t>
                      </a:r>
                      <a:r>
                        <a:rPr lang="de-DE" sz="1800" dirty="0" err="1" smtClean="0">
                          <a:solidFill>
                            <a:srgbClr val="FF0000"/>
                          </a:solidFill>
                          <a:latin typeface="Calibri" panose="020F0502020204030204" pitchFamily="34" charset="0"/>
                        </a:rPr>
                        <a:t>fach</a:t>
                      </a:r>
                      <a:endParaRPr lang="de-DE" sz="1800" dirty="0">
                        <a:solidFill>
                          <a:srgbClr val="FF0000"/>
                        </a:solidFill>
                        <a:latin typeface="Calibri" panose="020F0502020204030204" pitchFamily="34" charset="0"/>
                      </a:endParaRPr>
                    </a:p>
                  </a:txBody>
                  <a:tcPr marL="68580" marR="68580" marT="45742" marB="45742"/>
                </a:tc>
              </a:tr>
              <a:tr h="371021">
                <a:tc>
                  <a:txBody>
                    <a:bodyPr/>
                    <a:lstStyle/>
                    <a:p>
                      <a:r>
                        <a:rPr lang="de-DE" sz="1800" dirty="0" err="1" smtClean="0">
                          <a:latin typeface="Calibri" panose="020F0502020204030204" pitchFamily="34" charset="0"/>
                        </a:rPr>
                        <a:t>Diltiazem</a:t>
                      </a:r>
                      <a:endParaRPr lang="de-DE" sz="1800" dirty="0">
                        <a:latin typeface="Calibri" panose="020F0502020204030204" pitchFamily="34" charset="0"/>
                      </a:endParaRPr>
                    </a:p>
                  </a:txBody>
                  <a:tcPr marL="68580" marR="68580" marT="45742" marB="45742"/>
                </a:tc>
                <a:tc>
                  <a:txBody>
                    <a:bodyPr/>
                    <a:lstStyle/>
                    <a:p>
                      <a:r>
                        <a:rPr lang="de-DE" sz="1800" dirty="0" smtClean="0">
                          <a:latin typeface="Calibri" panose="020F0502020204030204" pitchFamily="34" charset="0"/>
                        </a:rPr>
                        <a:t>---</a:t>
                      </a:r>
                      <a:endParaRPr lang="de-DE" sz="1800" dirty="0">
                        <a:latin typeface="Calibri" panose="020F0502020204030204" pitchFamily="34" charset="0"/>
                      </a:endParaRPr>
                    </a:p>
                  </a:txBody>
                  <a:tcPr marL="68580" marR="68580" marT="45742" marB="45742"/>
                </a:tc>
                <a:tc>
                  <a:txBody>
                    <a:bodyPr/>
                    <a:lstStyle/>
                    <a:p>
                      <a:r>
                        <a:rPr lang="de-DE" sz="1800" dirty="0" smtClean="0">
                          <a:latin typeface="Calibri" panose="020F0502020204030204" pitchFamily="34" charset="0"/>
                        </a:rPr>
                        <a:t>3,5 </a:t>
                      </a:r>
                      <a:r>
                        <a:rPr lang="de-DE" sz="1800" dirty="0" err="1" smtClean="0">
                          <a:latin typeface="Calibri" panose="020F0502020204030204" pitchFamily="34" charset="0"/>
                        </a:rPr>
                        <a:t>fach</a:t>
                      </a:r>
                      <a:endParaRPr lang="de-DE" sz="1800" dirty="0">
                        <a:latin typeface="Calibri" panose="020F0502020204030204" pitchFamily="34" charset="0"/>
                      </a:endParaRPr>
                    </a:p>
                  </a:txBody>
                  <a:tcPr marL="68580" marR="68580" marT="45742" marB="45742"/>
                </a:tc>
                <a:tc>
                  <a:txBody>
                    <a:bodyPr/>
                    <a:lstStyle/>
                    <a:p>
                      <a:r>
                        <a:rPr lang="de-DE" sz="1800" dirty="0" smtClean="0">
                          <a:latin typeface="Calibri" panose="020F0502020204030204" pitchFamily="34" charset="0"/>
                        </a:rPr>
                        <a:t>2-5 </a:t>
                      </a:r>
                      <a:r>
                        <a:rPr lang="de-DE" sz="1800" dirty="0" err="1" smtClean="0">
                          <a:latin typeface="Calibri" panose="020F0502020204030204" pitchFamily="34" charset="0"/>
                        </a:rPr>
                        <a:t>fach</a:t>
                      </a:r>
                      <a:endParaRPr lang="de-DE" sz="1800" dirty="0">
                        <a:latin typeface="Calibri" panose="020F0502020204030204" pitchFamily="34" charset="0"/>
                      </a:endParaRPr>
                    </a:p>
                  </a:txBody>
                  <a:tcPr marL="68580" marR="68580" marT="45742" marB="45742"/>
                </a:tc>
              </a:tr>
              <a:tr h="371021">
                <a:tc>
                  <a:txBody>
                    <a:bodyPr/>
                    <a:lstStyle/>
                    <a:p>
                      <a:r>
                        <a:rPr lang="de-DE" sz="1800" dirty="0" err="1" smtClean="0">
                          <a:latin typeface="Calibri" panose="020F0502020204030204" pitchFamily="34" charset="0"/>
                        </a:rPr>
                        <a:t>Verapamil</a:t>
                      </a:r>
                      <a:endParaRPr lang="de-DE" sz="1800" dirty="0">
                        <a:latin typeface="Calibri" panose="020F0502020204030204" pitchFamily="34" charset="0"/>
                      </a:endParaRPr>
                    </a:p>
                  </a:txBody>
                  <a:tcPr marL="68580" marR="68580" marT="45742" marB="45742"/>
                </a:tc>
                <a:tc>
                  <a:txBody>
                    <a:bodyPr/>
                    <a:lstStyle/>
                    <a:p>
                      <a:r>
                        <a:rPr lang="de-DE" sz="1800" dirty="0" smtClean="0">
                          <a:latin typeface="Calibri" panose="020F0502020204030204" pitchFamily="34" charset="0"/>
                        </a:rPr>
                        <a:t>---</a:t>
                      </a:r>
                      <a:endParaRPr lang="de-DE" sz="1800" dirty="0">
                        <a:latin typeface="Calibri" panose="020F0502020204030204" pitchFamily="34" charset="0"/>
                      </a:endParaRPr>
                    </a:p>
                  </a:txBody>
                  <a:tcPr marL="68580" marR="68580" marT="45742" marB="45742"/>
                </a:tc>
                <a:tc>
                  <a:txBody>
                    <a:bodyPr/>
                    <a:lstStyle/>
                    <a:p>
                      <a:r>
                        <a:rPr lang="de-DE" sz="1800" dirty="0" smtClean="0">
                          <a:latin typeface="Calibri" panose="020F0502020204030204" pitchFamily="34" charset="0"/>
                        </a:rPr>
                        <a:t>---</a:t>
                      </a:r>
                      <a:endParaRPr lang="de-DE" sz="1800" dirty="0">
                        <a:latin typeface="Calibri" panose="020F0502020204030204" pitchFamily="34" charset="0"/>
                      </a:endParaRPr>
                    </a:p>
                  </a:txBody>
                  <a:tcPr marL="68580" marR="68580" marT="45742" marB="45742"/>
                </a:tc>
                <a:tc>
                  <a:txBody>
                    <a:bodyPr/>
                    <a:lstStyle/>
                    <a:p>
                      <a:r>
                        <a:rPr lang="de-DE" sz="1800" dirty="0" smtClean="0">
                          <a:latin typeface="Calibri" panose="020F0502020204030204" pitchFamily="34" charset="0"/>
                        </a:rPr>
                        <a:t>5 </a:t>
                      </a:r>
                      <a:r>
                        <a:rPr lang="de-DE" sz="1800" dirty="0" err="1" smtClean="0">
                          <a:latin typeface="Calibri" panose="020F0502020204030204" pitchFamily="34" charset="0"/>
                        </a:rPr>
                        <a:t>fach</a:t>
                      </a:r>
                      <a:endParaRPr lang="de-DE" sz="1800" dirty="0">
                        <a:latin typeface="Calibri" panose="020F0502020204030204" pitchFamily="34" charset="0"/>
                      </a:endParaRPr>
                    </a:p>
                  </a:txBody>
                  <a:tcPr marL="68580" marR="68580" marT="45742" marB="45742"/>
                </a:tc>
              </a:tr>
              <a:tr h="371021">
                <a:tc>
                  <a:txBody>
                    <a:bodyPr/>
                    <a:lstStyle/>
                    <a:p>
                      <a:r>
                        <a:rPr lang="de-DE" sz="1800" dirty="0" smtClean="0">
                          <a:latin typeface="Calibri" panose="020F0502020204030204" pitchFamily="34" charset="0"/>
                        </a:rPr>
                        <a:t>Grapefruit</a:t>
                      </a:r>
                      <a:endParaRPr lang="de-DE" sz="1800" dirty="0">
                        <a:latin typeface="Calibri" panose="020F0502020204030204" pitchFamily="34" charset="0"/>
                      </a:endParaRPr>
                    </a:p>
                  </a:txBody>
                  <a:tcPr marL="68580" marR="68580" marT="45742" marB="45742"/>
                </a:tc>
                <a:tc>
                  <a:txBody>
                    <a:bodyPr/>
                    <a:lstStyle/>
                    <a:p>
                      <a:r>
                        <a:rPr lang="de-DE" sz="1800" dirty="0" smtClean="0">
                          <a:latin typeface="Calibri" panose="020F0502020204030204" pitchFamily="34" charset="0"/>
                        </a:rPr>
                        <a:t>2 </a:t>
                      </a:r>
                      <a:r>
                        <a:rPr lang="de-DE" sz="1800" dirty="0" err="1" smtClean="0">
                          <a:latin typeface="Calibri" panose="020F0502020204030204" pitchFamily="34" charset="0"/>
                        </a:rPr>
                        <a:t>fach</a:t>
                      </a:r>
                      <a:endParaRPr lang="de-DE" sz="1800" dirty="0">
                        <a:latin typeface="Calibri" panose="020F0502020204030204" pitchFamily="34" charset="0"/>
                      </a:endParaRPr>
                    </a:p>
                  </a:txBody>
                  <a:tcPr marL="68580" marR="68580" marT="45742" marB="45742"/>
                </a:tc>
                <a:tc>
                  <a:txBody>
                    <a:bodyPr/>
                    <a:lstStyle/>
                    <a:p>
                      <a:r>
                        <a:rPr lang="de-DE" sz="1800" dirty="0" smtClean="0">
                          <a:latin typeface="Calibri" panose="020F0502020204030204" pitchFamily="34" charset="0"/>
                        </a:rPr>
                        <a:t>15 </a:t>
                      </a:r>
                      <a:r>
                        <a:rPr lang="de-DE" sz="1800" dirty="0" err="1" smtClean="0">
                          <a:latin typeface="Calibri" panose="020F0502020204030204" pitchFamily="34" charset="0"/>
                        </a:rPr>
                        <a:t>fach</a:t>
                      </a:r>
                      <a:endParaRPr lang="de-DE" sz="1800" dirty="0">
                        <a:latin typeface="Calibri" panose="020F0502020204030204" pitchFamily="34" charset="0"/>
                      </a:endParaRPr>
                    </a:p>
                  </a:txBody>
                  <a:tcPr marL="68580" marR="68580" marT="45742" marB="45742"/>
                </a:tc>
                <a:tc>
                  <a:txBody>
                    <a:bodyPr/>
                    <a:lstStyle/>
                    <a:p>
                      <a:r>
                        <a:rPr lang="de-DE" sz="1800" dirty="0" smtClean="0">
                          <a:latin typeface="Calibri" panose="020F0502020204030204" pitchFamily="34" charset="0"/>
                        </a:rPr>
                        <a:t>16 </a:t>
                      </a:r>
                      <a:r>
                        <a:rPr lang="de-DE" sz="1800" dirty="0" err="1" smtClean="0">
                          <a:latin typeface="Calibri" panose="020F0502020204030204" pitchFamily="34" charset="0"/>
                        </a:rPr>
                        <a:t>fach</a:t>
                      </a:r>
                      <a:endParaRPr lang="de-DE" sz="1800" dirty="0">
                        <a:latin typeface="Calibri" panose="020F0502020204030204" pitchFamily="34" charset="0"/>
                      </a:endParaRPr>
                    </a:p>
                  </a:txBody>
                  <a:tcPr marL="68580" marR="68580" marT="45742" marB="45742"/>
                </a:tc>
              </a:tr>
              <a:tr h="371021">
                <a:tc>
                  <a:txBody>
                    <a:bodyPr/>
                    <a:lstStyle/>
                    <a:p>
                      <a:r>
                        <a:rPr lang="de-DE" sz="1800" dirty="0" err="1" smtClean="0">
                          <a:latin typeface="Calibri" panose="020F0502020204030204" pitchFamily="34" charset="0"/>
                        </a:rPr>
                        <a:t>Itraconazol</a:t>
                      </a:r>
                      <a:endParaRPr lang="de-DE" sz="1800" dirty="0">
                        <a:latin typeface="Calibri" panose="020F0502020204030204" pitchFamily="34" charset="0"/>
                      </a:endParaRPr>
                    </a:p>
                  </a:txBody>
                  <a:tcPr marL="68580" marR="68580" marT="45742" marB="45742"/>
                </a:tc>
                <a:tc>
                  <a:txBody>
                    <a:bodyPr/>
                    <a:lstStyle/>
                    <a:p>
                      <a:r>
                        <a:rPr lang="de-DE" sz="1800" dirty="0" smtClean="0">
                          <a:latin typeface="Calibri" panose="020F0502020204030204" pitchFamily="34" charset="0"/>
                        </a:rPr>
                        <a:t>2-3 </a:t>
                      </a:r>
                      <a:r>
                        <a:rPr lang="de-DE" sz="1800" dirty="0" err="1" smtClean="0">
                          <a:latin typeface="Calibri" panose="020F0502020204030204" pitchFamily="34" charset="0"/>
                        </a:rPr>
                        <a:t>fach</a:t>
                      </a:r>
                      <a:endParaRPr lang="de-DE" sz="1800" dirty="0">
                        <a:latin typeface="Calibri" panose="020F0502020204030204" pitchFamily="34" charset="0"/>
                      </a:endParaRPr>
                    </a:p>
                  </a:txBody>
                  <a:tcPr marL="68580" marR="68580" marT="45742" marB="45742"/>
                </a:tc>
                <a:tc>
                  <a:txBody>
                    <a:bodyPr/>
                    <a:lstStyle/>
                    <a:p>
                      <a:r>
                        <a:rPr lang="de-DE" sz="1800" dirty="0" smtClean="0">
                          <a:latin typeface="Calibri" panose="020F0502020204030204" pitchFamily="34" charset="0"/>
                        </a:rPr>
                        <a:t>15-20 </a:t>
                      </a:r>
                      <a:r>
                        <a:rPr lang="de-DE" sz="1800" dirty="0" err="1" smtClean="0">
                          <a:latin typeface="Calibri" panose="020F0502020204030204" pitchFamily="34" charset="0"/>
                        </a:rPr>
                        <a:t>fach</a:t>
                      </a:r>
                      <a:endParaRPr lang="de-DE" sz="1800" dirty="0">
                        <a:latin typeface="Calibri" panose="020F0502020204030204" pitchFamily="34" charset="0"/>
                      </a:endParaRPr>
                    </a:p>
                  </a:txBody>
                  <a:tcPr marL="68580" marR="68580" marT="45742" marB="45742"/>
                </a:tc>
                <a:tc>
                  <a:txBody>
                    <a:bodyPr/>
                    <a:lstStyle/>
                    <a:p>
                      <a:r>
                        <a:rPr lang="de-DE" sz="1800" dirty="0" smtClean="0">
                          <a:latin typeface="Calibri" panose="020F0502020204030204" pitchFamily="34" charset="0"/>
                        </a:rPr>
                        <a:t>10 </a:t>
                      </a:r>
                      <a:r>
                        <a:rPr lang="de-DE" sz="1800" dirty="0" err="1" smtClean="0">
                          <a:latin typeface="Calibri" panose="020F0502020204030204" pitchFamily="34" charset="0"/>
                        </a:rPr>
                        <a:t>fach</a:t>
                      </a:r>
                      <a:endParaRPr lang="de-DE" sz="1800" dirty="0">
                        <a:latin typeface="Calibri" panose="020F0502020204030204" pitchFamily="34" charset="0"/>
                      </a:endParaRPr>
                    </a:p>
                  </a:txBody>
                  <a:tcPr marL="68580" marR="68580" marT="45742" marB="45742"/>
                </a:tc>
              </a:tr>
            </a:tbl>
          </a:graphicData>
        </a:graphic>
      </p:graphicFrame>
      <p:sp>
        <p:nvSpPr>
          <p:cNvPr id="76844" name="AutoShape 10"/>
          <p:cNvSpPr>
            <a:spLocks noChangeArrowheads="1"/>
          </p:cNvSpPr>
          <p:nvPr/>
        </p:nvSpPr>
        <p:spPr bwMode="auto">
          <a:xfrm>
            <a:off x="522288" y="4746625"/>
            <a:ext cx="809625" cy="668338"/>
          </a:xfrm>
          <a:prstGeom prst="rightArrow">
            <a:avLst>
              <a:gd name="adj1" fmla="val 50000"/>
              <a:gd name="adj2" fmla="val 54148"/>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de-DE" altLang="de-DE">
              <a:latin typeface="Times New Roman" pitchFamily="18" charset="0"/>
            </a:endParaRPr>
          </a:p>
        </p:txBody>
      </p:sp>
      <p:sp>
        <p:nvSpPr>
          <p:cNvPr id="2" name="Ellipse 1"/>
          <p:cNvSpPr/>
          <p:nvPr/>
        </p:nvSpPr>
        <p:spPr>
          <a:xfrm>
            <a:off x="5207620" y="2442117"/>
            <a:ext cx="1003609" cy="3902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4969574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Fallbeispiel</a:t>
            </a:r>
            <a:endParaRPr lang="de-AT" dirty="0"/>
          </a:p>
        </p:txBody>
      </p:sp>
      <p:sp>
        <p:nvSpPr>
          <p:cNvPr id="3" name="Inhaltsplatzhalter 2"/>
          <p:cNvSpPr>
            <a:spLocks noGrp="1"/>
          </p:cNvSpPr>
          <p:nvPr>
            <p:ph idx="1"/>
          </p:nvPr>
        </p:nvSpPr>
        <p:spPr>
          <a:xfrm>
            <a:off x="609599" y="1773044"/>
            <a:ext cx="6347714" cy="4627756"/>
          </a:xfrm>
        </p:spPr>
        <p:txBody>
          <a:bodyPr>
            <a:normAutofit lnSpcReduction="10000"/>
          </a:bodyPr>
          <a:lstStyle/>
          <a:p>
            <a:pPr marL="0" indent="0">
              <a:buNone/>
            </a:pPr>
            <a:r>
              <a:rPr lang="de-AT" dirty="0" smtClean="0"/>
              <a:t>Frau Hannelore F. hat nach ihrer Hüft OP starke Schmerzen. Von der Orthopädie hat sie daher </a:t>
            </a:r>
            <a:r>
              <a:rPr lang="de-AT" dirty="0" err="1" smtClean="0"/>
              <a:t>Tramal</a:t>
            </a:r>
            <a:r>
              <a:rPr lang="de-AT" dirty="0" smtClean="0"/>
              <a:t> Tropfen verordnet bekommen, 40 Tropfen bis 4x tägl. darf sie davon nehmen. Die Schmerzen sind aber kaum besser geworden, dabei nimmt sie ja schon die Höchstdosis!</a:t>
            </a:r>
            <a:br>
              <a:rPr lang="de-AT" dirty="0" smtClean="0"/>
            </a:br>
            <a:r>
              <a:rPr lang="de-AT" dirty="0" smtClean="0"/>
              <a:t/>
            </a:r>
            <a:br>
              <a:rPr lang="de-AT" dirty="0" smtClean="0"/>
            </a:br>
            <a:endParaRPr lang="de-AT" dirty="0" smtClean="0"/>
          </a:p>
          <a:p>
            <a:pPr marL="0" indent="0">
              <a:buNone/>
            </a:pPr>
            <a:r>
              <a:rPr lang="de-AT" b="1" dirty="0" smtClean="0"/>
              <a:t>Bisherige Medikation:</a:t>
            </a:r>
          </a:p>
          <a:p>
            <a:pPr marL="0" indent="0">
              <a:buNone/>
            </a:pPr>
            <a:r>
              <a:rPr lang="de-AT" b="0" dirty="0" smtClean="0"/>
              <a:t>T-ASS 100mg 			0-0-1</a:t>
            </a:r>
          </a:p>
          <a:p>
            <a:pPr marL="0" indent="0">
              <a:buNone/>
            </a:pPr>
            <a:r>
              <a:rPr lang="de-AT" b="0" dirty="0" err="1" smtClean="0"/>
              <a:t>Paroxetin</a:t>
            </a:r>
            <a:r>
              <a:rPr lang="de-AT" b="0" dirty="0" smtClean="0"/>
              <a:t> 20mg			1-0-0</a:t>
            </a:r>
          </a:p>
          <a:p>
            <a:pPr marL="0" indent="0">
              <a:buNone/>
            </a:pPr>
            <a:r>
              <a:rPr lang="de-AT" b="0" dirty="0" err="1" smtClean="0"/>
              <a:t>Ramipril</a:t>
            </a:r>
            <a:r>
              <a:rPr lang="de-AT" b="0" dirty="0" smtClean="0"/>
              <a:t> 5mg				1-0-0</a:t>
            </a:r>
          </a:p>
          <a:p>
            <a:pPr marL="0" indent="0">
              <a:buNone/>
            </a:pPr>
            <a:r>
              <a:rPr lang="de-AT" b="0" dirty="0" err="1" smtClean="0"/>
              <a:t>Atorvastatin</a:t>
            </a:r>
            <a:r>
              <a:rPr lang="de-AT" b="0" dirty="0" smtClean="0"/>
              <a:t> 40mg		0-0-1</a:t>
            </a:r>
          </a:p>
          <a:p>
            <a:pPr marL="0" indent="0">
              <a:buNone/>
            </a:pPr>
            <a:r>
              <a:rPr lang="de-AT" b="0" dirty="0" err="1" smtClean="0"/>
              <a:t>Ivadal</a:t>
            </a:r>
            <a:r>
              <a:rPr lang="de-AT" b="0" dirty="0" smtClean="0"/>
              <a:t> 					b. Schlafstörungen</a:t>
            </a:r>
          </a:p>
          <a:p>
            <a:pPr marL="0" indent="0">
              <a:buNone/>
            </a:pPr>
            <a:endParaRPr lang="de-AT" b="0" dirty="0"/>
          </a:p>
        </p:txBody>
      </p:sp>
      <p:pic>
        <p:nvPicPr>
          <p:cNvPr id="4" name="Bild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363538"/>
            <a:ext cx="25733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026485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ariss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Facet</Template>
  <TotalTime>0</TotalTime>
  <Words>2348</Words>
  <Application>Microsoft Macintosh PowerPoint</Application>
  <PresentationFormat>Bildschirmpräsentation (4:3)</PresentationFormat>
  <Paragraphs>437</Paragraphs>
  <Slides>46</Slides>
  <Notes>15</Notes>
  <HiddenSlides>0</HiddenSlides>
  <MMClips>0</MMClips>
  <ScaleCrop>false</ScaleCrop>
  <HeadingPairs>
    <vt:vector size="4" baseType="variant">
      <vt:variant>
        <vt:lpstr>Design</vt:lpstr>
      </vt:variant>
      <vt:variant>
        <vt:i4>1</vt:i4>
      </vt:variant>
      <vt:variant>
        <vt:lpstr>Folientitel</vt:lpstr>
      </vt:variant>
      <vt:variant>
        <vt:i4>46</vt:i4>
      </vt:variant>
    </vt:vector>
  </HeadingPairs>
  <TitlesOfParts>
    <vt:vector size="47" baseType="lpstr">
      <vt:lpstr>Facette</vt:lpstr>
      <vt:lpstr>Multiples Myelom</vt:lpstr>
      <vt:lpstr>1) Quellenproblem</vt:lpstr>
      <vt:lpstr>2) Passen meine Medikamente zusammen?  </vt:lpstr>
      <vt:lpstr>Arzneimittelinteraktionen</vt:lpstr>
      <vt:lpstr>Interaktionen</vt:lpstr>
      <vt:lpstr>Herr Höferl, 67a, 109kg</vt:lpstr>
      <vt:lpstr>Pharmakokinetische Wechselwirkungen Beeinflussung des P-Glycoproteins (pgp)</vt:lpstr>
      <vt:lpstr>PowerPoint-Präsentation</vt:lpstr>
      <vt:lpstr>Fallbeispiel</vt:lpstr>
      <vt:lpstr>Wechselwirkungen von Analgetika</vt:lpstr>
      <vt:lpstr>Wechselwirkungen von Analgetika</vt:lpstr>
      <vt:lpstr>3) Einnahmezeitpunkte </vt:lpstr>
      <vt:lpstr>PowerPoint-Präsentation</vt:lpstr>
      <vt:lpstr>PowerPoint-Präsentation</vt:lpstr>
      <vt:lpstr>Einnahmezeitpunkte </vt:lpstr>
      <vt:lpstr>4) Wie geht‘s der Niere?</vt:lpstr>
      <vt:lpstr>PowerPoint-Präsentation</vt:lpstr>
      <vt:lpstr>PowerPoint-Präsentation</vt:lpstr>
      <vt:lpstr>CRAB-Kriterien</vt:lpstr>
      <vt:lpstr>PowerPoint-Präsentation</vt:lpstr>
      <vt:lpstr>PowerPoint-Präsentation</vt:lpstr>
      <vt:lpstr>PowerPoint-Präsentation</vt:lpstr>
      <vt:lpstr>PowerPoint-Präsentation</vt:lpstr>
      <vt:lpstr>Schmerzmedikamente</vt:lpstr>
      <vt:lpstr>Magenschutz (Protonenpumpenhemmer)</vt:lpstr>
      <vt:lpstr>Antibiotika </vt:lpstr>
      <vt:lpstr>Cholesterinsenker</vt:lpstr>
      <vt:lpstr>Übersicht Statine</vt:lpstr>
      <vt:lpstr>Blutgerinnungshemmende Medikamente</vt:lpstr>
      <vt:lpstr>Fragen aus dem Praxisalltag</vt:lpstr>
      <vt:lpstr>Fragen aus dem Praxisalltag</vt:lpstr>
      <vt:lpstr>Fragen aus dem Praxisalltag</vt:lpstr>
      <vt:lpstr>Fragen aus dem Praxisalltag</vt:lpstr>
      <vt:lpstr>PowerPoint-Präsentation</vt:lpstr>
      <vt:lpstr>Welche Anwendungsmöglichkeiten von Medikationsmanagement gibt es?</vt:lpstr>
      <vt:lpstr>Klinische Pharmazeutin – Ärztin im Krankenhaus</vt:lpstr>
      <vt:lpstr>Offizinaler Pharmazeut – Patient im Heim</vt:lpstr>
      <vt:lpstr>Offizinaler Pharmazeut – Patient in der Apotheke</vt:lpstr>
      <vt:lpstr>Medikationsmanagement in der Apotheke  </vt:lpstr>
      <vt:lpstr>PowerPoint-Präsentation</vt:lpstr>
      <vt:lpstr>PowerPoint-Präsentation</vt:lpstr>
      <vt:lpstr>Ablauf, Protokoll, Folgetermin</vt:lpstr>
      <vt:lpstr>Was sind die häufigsten Fehler?</vt:lpstr>
      <vt:lpstr>Der Prozess</vt:lpstr>
      <vt:lpstr>Was ist unser Ziel beim MM?</vt:lpstr>
      <vt:lpstr>The End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Medikationsmanagement Stufe I.</dc:title>
  <dc:creator>Christina</dc:creator>
  <cp:lastModifiedBy>Christina Labut</cp:lastModifiedBy>
  <cp:revision>411</cp:revision>
  <cp:lastPrinted>2015-08-31T13:57:19Z</cp:lastPrinted>
  <dcterms:created xsi:type="dcterms:W3CDTF">2013-08-20T13:13:27Z</dcterms:created>
  <dcterms:modified xsi:type="dcterms:W3CDTF">2016-04-27T17:05:46Z</dcterms:modified>
</cp:coreProperties>
</file>