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4"/>
  </p:notesMasterIdLst>
  <p:handoutMasterIdLst>
    <p:handoutMasterId r:id="rId15"/>
  </p:handoutMasterIdLst>
  <p:sldIdLst>
    <p:sldId id="256" r:id="rId2"/>
    <p:sldId id="444" r:id="rId3"/>
    <p:sldId id="446" r:id="rId4"/>
    <p:sldId id="447" r:id="rId5"/>
    <p:sldId id="448" r:id="rId6"/>
    <p:sldId id="454" r:id="rId7"/>
    <p:sldId id="449" r:id="rId8"/>
    <p:sldId id="456" r:id="rId9"/>
    <p:sldId id="451" r:id="rId10"/>
    <p:sldId id="450" r:id="rId11"/>
    <p:sldId id="455" r:id="rId12"/>
    <p:sldId id="443" r:id="rId13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0C0C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4479" autoAdjust="0"/>
  </p:normalViewPr>
  <p:slideViewPr>
    <p:cSldViewPr>
      <p:cViewPr varScale="1">
        <p:scale>
          <a:sx n="101" d="100"/>
          <a:sy n="101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5F2BCC0-0B78-4959-B06F-BDF8A7FAAF9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532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Textmasterformate durch Klicken bearbeiten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A0D829-FB83-405F-B9C4-469224E0A0A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5232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137EA1-7AEB-1B49-A75B-5B45B77FAC49}" type="slidenum">
              <a:rPr lang="de-AT"/>
              <a:pPr>
                <a:defRPr/>
              </a:pPr>
              <a:t>3</a:t>
            </a:fld>
            <a:endParaRPr lang="de-AT"/>
          </a:p>
        </p:txBody>
      </p:sp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de-DE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3513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438AF1-ECDE-4CC2-8768-7B8C0242ED90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E9ECC-6E01-4167-A8E9-E41E5050A52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6DE9D-B3EE-4ACC-875B-15EA13C72C9D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2B787-F4AA-43B7-B002-357C5AE1B967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79534-10D3-434F-8A4D-19450EBEBEBB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D7928-1193-4648-8FAF-AB86044F12C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0A4D9-0D59-4060-B692-7EB96089D6D6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F3471-2D46-46ED-95E6-DE8B8689EB99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3E07F-15C1-464F-ADA8-8F1CD5201B6C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0E078-F9EE-49E7-ADEA-9D0A6CF066E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F15F6-49BE-4496-9EF7-B060200E2EE7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0385-EC23-4DB3-8E79-932599E2D3D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8BCC-422B-4163-988E-978097261CE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Textmasterformate durch Klicken bearbeiten</a:t>
            </a:r>
          </a:p>
          <a:p>
            <a:pPr lvl="1"/>
            <a:r>
              <a:rPr lang="de-DE" altLang="en-US" smtClean="0"/>
              <a:t>Zweite Ebene</a:t>
            </a:r>
          </a:p>
          <a:p>
            <a:pPr lvl="2"/>
            <a:r>
              <a:rPr lang="de-DE" altLang="en-US" smtClean="0"/>
              <a:t>Dritte Ebene</a:t>
            </a:r>
          </a:p>
          <a:p>
            <a:pPr lvl="3"/>
            <a:r>
              <a:rPr lang="de-DE" altLang="en-US" smtClean="0"/>
              <a:t>Vierte Ebene</a:t>
            </a:r>
          </a:p>
          <a:p>
            <a:pPr lvl="4"/>
            <a:r>
              <a:rPr lang="de-DE" altLang="en-US" smtClean="0"/>
              <a:t>Fünfte Ebene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16930044-BE14-4CA1-BCD8-1B28032797DE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  <p:sp>
        <p:nvSpPr>
          <p:cNvPr id="10035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</p:sldLayoutIdLst>
  <p:transition spd="slow">
    <p:wheel spokes="2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40768"/>
            <a:ext cx="7623175" cy="1935832"/>
          </a:xfrm>
        </p:spPr>
        <p:txBody>
          <a:bodyPr/>
          <a:lstStyle/>
          <a:p>
            <a:pPr algn="ctr"/>
            <a:r>
              <a:rPr lang="de-DE" sz="4400" b="1" dirty="0" smtClean="0">
                <a:solidFill>
                  <a:schemeClr val="tx1"/>
                </a:solidFill>
              </a:rPr>
              <a:t>Ernährung und Sport</a:t>
            </a:r>
            <a:br>
              <a:rPr lang="de-DE" sz="4400" b="1" dirty="0" smtClean="0">
                <a:solidFill>
                  <a:schemeClr val="tx1"/>
                </a:solidFill>
              </a:rPr>
            </a:br>
            <a:r>
              <a:rPr lang="de-DE" sz="4000" dirty="0" smtClean="0"/>
              <a:t>Kann eine optimierter Lifestyle helfen?</a:t>
            </a:r>
            <a:r>
              <a:rPr lang="de-DE" sz="4400" dirty="0" smtClean="0"/>
              <a:t/>
            </a:r>
            <a:br>
              <a:rPr lang="de-DE" sz="4400" dirty="0" smtClean="0"/>
            </a:br>
            <a:r>
              <a:rPr lang="de-DE" sz="4400" dirty="0" smtClean="0"/>
              <a:t> </a:t>
            </a:r>
            <a:br>
              <a:rPr lang="de-DE" sz="4400" dirty="0" smtClean="0"/>
            </a:br>
            <a:endParaRPr lang="de-DE" sz="44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043608" y="5949280"/>
            <a:ext cx="7490792" cy="557808"/>
          </a:xfrm>
        </p:spPr>
        <p:txBody>
          <a:bodyPr/>
          <a:lstStyle/>
          <a:p>
            <a:pPr algn="ctr"/>
            <a:r>
              <a:rPr lang="de-DE" sz="2000" dirty="0" smtClean="0"/>
              <a:t>Anita Grabner-Ostermann, </a:t>
            </a:r>
            <a:r>
              <a:rPr lang="de-DE" sz="2000" dirty="0" err="1" smtClean="0"/>
              <a:t>MSc.nutr.med</a:t>
            </a:r>
            <a:endParaRPr lang="de-DE" sz="2000" dirty="0"/>
          </a:p>
        </p:txBody>
      </p:sp>
      <p:pic>
        <p:nvPicPr>
          <p:cNvPr id="6" name="Grafik 8" descr="C:\Users\hgkroiev\AppData\Local\Microsoft\Windows\Temporary Internet Files\Content.Outlook\RB3QGP0J\Logo_4c_neu (2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869160"/>
            <a:ext cx="2794959" cy="110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Bewegungstherapie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323528" y="1196752"/>
            <a:ext cx="86044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b="1" dirty="0"/>
              <a:t>Positive Effekte durch </a:t>
            </a:r>
            <a:r>
              <a:rPr lang="de-DE" sz="2000" b="1" dirty="0" smtClean="0"/>
              <a:t>Bewegung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+ Leistungsfähigkeit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+ Muskelkraft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+ Lebensqualität 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- Müdigkeit </a:t>
            </a:r>
            <a:r>
              <a:rPr lang="de-DE" sz="2000" dirty="0"/>
              <a:t>("</a:t>
            </a:r>
            <a:r>
              <a:rPr lang="de-DE" sz="2000" dirty="0" err="1"/>
              <a:t>Fatigue</a:t>
            </a:r>
            <a:r>
              <a:rPr lang="de-DE" sz="2000" dirty="0"/>
              <a:t>") </a:t>
            </a:r>
            <a:r>
              <a:rPr lang="de-DE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- Nebenwirkungen </a:t>
            </a:r>
            <a:r>
              <a:rPr lang="de-DE" sz="2000" dirty="0"/>
              <a:t>der </a:t>
            </a:r>
            <a:r>
              <a:rPr lang="de-DE" sz="2000" dirty="0" smtClean="0"/>
              <a:t>Chemo</a:t>
            </a:r>
            <a:endParaRPr lang="de-DE" sz="2000" dirty="0"/>
          </a:p>
          <a:p>
            <a:pPr>
              <a:lnSpc>
                <a:spcPct val="150000"/>
              </a:lnSpc>
            </a:pPr>
            <a:r>
              <a:rPr lang="de-DE" sz="2000" dirty="0" smtClean="0"/>
              <a:t>- Insulin-like-</a:t>
            </a:r>
            <a:r>
              <a:rPr lang="de-DE" sz="2000" dirty="0" err="1" smtClean="0"/>
              <a:t>growth</a:t>
            </a:r>
            <a:r>
              <a:rPr lang="de-DE" sz="2000" dirty="0" smtClean="0"/>
              <a:t> Faktor reduziert = Tumorwachstum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12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smtClean="0"/>
              <a:t>Moderate </a:t>
            </a:r>
            <a:r>
              <a:rPr lang="de-DE" sz="2000" dirty="0"/>
              <a:t>körperliche Aktivität schon während der Therapie</a:t>
            </a:r>
            <a:r>
              <a:rPr lang="de-DE" sz="2000" dirty="0" smtClean="0"/>
              <a:t>!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smtClean="0"/>
              <a:t>Mammakarzinom</a:t>
            </a:r>
            <a:r>
              <a:rPr lang="de-DE" sz="2000" dirty="0"/>
              <a:t>, Prostatakarzinom, GI-Tumore, Lungenkarzinom, Leukämie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2000" dirty="0" smtClean="0"/>
          </a:p>
        </p:txBody>
      </p:sp>
      <p:sp>
        <p:nvSpPr>
          <p:cNvPr id="4" name="Rechteck 3"/>
          <p:cNvSpPr/>
          <p:nvPr/>
        </p:nvSpPr>
        <p:spPr>
          <a:xfrm>
            <a:off x="467544" y="6167045"/>
            <a:ext cx="867645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smtClean="0"/>
              <a:t>https://www.krebshilfe.net/beratung-hilfe/leben-mit-der-diagnose-krebs/bewegung-bei-krebs/</a:t>
            </a:r>
            <a:endParaRPr lang="de-DE" sz="1100" dirty="0"/>
          </a:p>
        </p:txBody>
      </p:sp>
    </p:spTree>
  </p:cSld>
  <p:clrMapOvr>
    <a:masterClrMapping/>
  </p:clrMapOvr>
  <p:transition spd="slow">
    <p:wheel spokes="2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Bewegungsthraining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flottes </a:t>
            </a:r>
            <a:r>
              <a:rPr lang="de-DE" dirty="0"/>
              <a:t>Gehen, Nordic Walking, Laufen, Radfahren oder </a:t>
            </a:r>
            <a:r>
              <a:rPr lang="de-DE" dirty="0" smtClean="0"/>
              <a:t>Schwimmen</a:t>
            </a:r>
          </a:p>
          <a:p>
            <a:endParaRPr lang="de-DE" dirty="0" smtClean="0"/>
          </a:p>
          <a:p>
            <a:r>
              <a:rPr lang="de-DE" dirty="0" smtClean="0"/>
              <a:t>3 – 5x/Woche mind. 30 min. Ausdauertraining</a:t>
            </a:r>
          </a:p>
          <a:p>
            <a:r>
              <a:rPr lang="de-DE" dirty="0" smtClean="0"/>
              <a:t>1x/Woche 45-60 min. Krafttraining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67544" y="6167045"/>
            <a:ext cx="867645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smtClean="0"/>
              <a:t>https://www.krebshilfe.net/beratung-hilfe/leben-mit-der-diagnose-krebs/bewegung-bei-krebs/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943666683"/>
      </p:ext>
    </p:extLst>
  </p:cSld>
  <p:clrMapOvr>
    <a:masterClrMapping/>
  </p:clrMapOvr>
  <p:transition spd="slow">
    <p:wheel spokes="2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Danke für die Aufmerksamkeit!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Primär bzw. Sekundär Prävention</a:t>
            </a:r>
            <a:endParaRPr lang="de-DE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457200" y="2066627"/>
            <a:ext cx="8229600" cy="4530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r>
              <a:rPr lang="de-DE" sz="2400" dirty="0"/>
              <a:t>World </a:t>
            </a:r>
            <a:r>
              <a:rPr lang="de-DE" sz="2400" dirty="0" err="1"/>
              <a:t>Cancer</a:t>
            </a:r>
            <a:r>
              <a:rPr lang="de-DE" sz="2400" dirty="0"/>
              <a:t> Research Fund:</a:t>
            </a:r>
          </a:p>
          <a:p>
            <a:pPr eaLnBrk="1" hangingPunct="1">
              <a:buFontTx/>
              <a:buNone/>
              <a:defRPr/>
            </a:pPr>
            <a:endParaRPr lang="de-DE" sz="2400" dirty="0"/>
          </a:p>
          <a:p>
            <a:pPr eaLnBrk="1" hangingPunct="1">
              <a:buFontTx/>
              <a:buNone/>
              <a:defRPr/>
            </a:pPr>
            <a:r>
              <a:rPr lang="de-DE" sz="2400" dirty="0"/>
              <a:t>Anzahl der Krebserkrankungen </a:t>
            </a:r>
          </a:p>
          <a:p>
            <a:pPr eaLnBrk="1" hangingPunct="1">
              <a:buFontTx/>
              <a:buNone/>
              <a:defRPr/>
            </a:pPr>
            <a:r>
              <a:rPr lang="de-DE" sz="2400" dirty="0"/>
              <a:t>reduzierbar um 30 – 40 % mit einer Kombination von:</a:t>
            </a:r>
          </a:p>
          <a:p>
            <a:pPr eaLnBrk="1" hangingPunct="1">
              <a:buFontTx/>
              <a:buNone/>
              <a:defRPr/>
            </a:pPr>
            <a:r>
              <a:rPr lang="de-DE" sz="2400" dirty="0"/>
              <a:t>		- gesunder Ernährung </a:t>
            </a:r>
          </a:p>
          <a:p>
            <a:pPr eaLnBrk="1" hangingPunct="1">
              <a:buFontTx/>
              <a:buNone/>
              <a:defRPr/>
            </a:pPr>
            <a:r>
              <a:rPr lang="de-DE" sz="2400" dirty="0"/>
              <a:t>		- körperlicher Bewegung</a:t>
            </a:r>
          </a:p>
          <a:p>
            <a:pPr eaLnBrk="1" hangingPunct="1">
              <a:buFontTx/>
              <a:buNone/>
              <a:defRPr/>
            </a:pPr>
            <a:r>
              <a:rPr lang="de-DE" sz="2400" dirty="0"/>
              <a:t>		- Meidung von Übergewicht</a:t>
            </a:r>
          </a:p>
          <a:p>
            <a:pPr>
              <a:defRPr/>
            </a:pPr>
            <a:endParaRPr lang="de-DE" dirty="0">
              <a:cs typeface="+mn-cs"/>
            </a:endParaRPr>
          </a:p>
        </p:txBody>
      </p:sp>
      <p:pic>
        <p:nvPicPr>
          <p:cNvPr id="5" name="Picture 9" descr="WCRF-Report-summary-de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980728"/>
            <a:ext cx="2134906" cy="2820417"/>
          </a:xfrm>
          <a:prstGeom prst="rect">
            <a:avLst/>
          </a:prstGeom>
          <a:noFill/>
          <a:effectLst>
            <a:outerShdw blurRad="63500" dist="38099" dir="2700000" algn="ctr" rotWithShape="0">
              <a:srgbClr val="C0C0C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1331640" y="623731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www.dietandcancerreport.org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ChangeArrowheads="1"/>
          </p:cNvSpPr>
          <p:nvPr/>
        </p:nvSpPr>
        <p:spPr bwMode="auto">
          <a:xfrm>
            <a:off x="0" y="619125"/>
            <a:ext cx="9144000" cy="938213"/>
          </a:xfrm>
          <a:prstGeom prst="rect">
            <a:avLst/>
          </a:prstGeom>
          <a:gradFill rotWithShape="1">
            <a:gsLst>
              <a:gs pos="0">
                <a:srgbClr val="FFFFA5"/>
              </a:gs>
              <a:gs pos="100000">
                <a:srgbClr val="FFFFE3"/>
              </a:gs>
            </a:gsLst>
            <a:lin ang="5400000" scaled="1"/>
          </a:gradFill>
          <a:ln w="12700">
            <a:solidFill>
              <a:srgbClr val="3F3F6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>
              <a:cs typeface="+mn-cs"/>
            </a:endParaRPr>
          </a:p>
        </p:txBody>
      </p:sp>
      <p:sp>
        <p:nvSpPr>
          <p:cNvPr id="863235" name="Text Box 3"/>
          <p:cNvSpPr txBox="1">
            <a:spLocks noChangeArrowheads="1"/>
          </p:cNvSpPr>
          <p:nvPr/>
        </p:nvSpPr>
        <p:spPr bwMode="auto">
          <a:xfrm>
            <a:off x="539750" y="819150"/>
            <a:ext cx="62642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de-AT" sz="3200" b="1" dirty="0">
                <a:solidFill>
                  <a:srgbClr val="D83300"/>
                </a:solidFill>
                <a:cs typeface="+mn-cs"/>
              </a:rPr>
              <a:t>Allgemeine Empfehlungen </a:t>
            </a:r>
          </a:p>
        </p:txBody>
      </p:sp>
      <p:sp>
        <p:nvSpPr>
          <p:cNvPr id="863236" name="Line 4"/>
          <p:cNvSpPr>
            <a:spLocks noChangeShapeType="1"/>
          </p:cNvSpPr>
          <p:nvPr/>
        </p:nvSpPr>
        <p:spPr bwMode="auto">
          <a:xfrm flipV="1">
            <a:off x="-15875" y="404664"/>
            <a:ext cx="9159875" cy="33486"/>
          </a:xfrm>
          <a:prstGeom prst="line">
            <a:avLst/>
          </a:prstGeom>
          <a:noFill/>
          <a:ln w="63500">
            <a:solidFill>
              <a:srgbClr val="555385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endParaRPr lang="de-DE">
              <a:cs typeface="+mn-cs"/>
            </a:endParaRPr>
          </a:p>
        </p:txBody>
      </p:sp>
      <p:graphicFrame>
        <p:nvGraphicFramePr>
          <p:cNvPr id="863293" name="Group 61"/>
          <p:cNvGraphicFramePr>
            <a:graphicFrameLocks noGrp="1"/>
          </p:cNvGraphicFramePr>
          <p:nvPr/>
        </p:nvGraphicFramePr>
        <p:xfrm>
          <a:off x="161925" y="1719263"/>
          <a:ext cx="8982075" cy="4726354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Körperfett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Normalgewicht mit 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geringem </a:t>
                      </a: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Körperfettgehalt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Körperliche Aktivität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gehört zum </a:t>
                      </a: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Alltag, täglich mind. 30 min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7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Nahrungsmittel u. Getränke, die Gewichtszunahmen verursachen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Verzehr von energiereichen Nahrungsmittel begrenzen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zuckerhaltige Getränke vermeiden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Pflanzliche Lebensmittel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stellen die Nahrungsgrundlage dar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Tierische Lebensmittel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Rotes Fleisch und verarbeitete Fleisch- und Wurstwaren begrenzen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Alkoholische Getränke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begrenzen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4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Konservierung, Zubereitung, Verarbeitung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Salzkonsum begrenzen, verschimmelte Lebensmittel (v.a. Getreide und Hülsenfrüchte) nicht verzehren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Nahrungsergänzungsmittel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Ziel soll es sein, den täglichen Bedarf über die Ernährung zu decken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Stillen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Mütter sollen stillen, Säuglinge gestillt werden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Cancer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Survivors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Den primärpräventiven Empfehlungen folgen</a:t>
                      </a:r>
                    </a:p>
                  </a:txBody>
                  <a:tcPr marL="54000" marR="54000" marT="36002" marB="36002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79512" y="6444044"/>
            <a:ext cx="8352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www.dietandcancerreport.org</a:t>
            </a:r>
          </a:p>
        </p:txBody>
      </p:sp>
    </p:spTree>
    <p:extLst>
      <p:ext uri="{BB962C8B-B14F-4D97-AF65-F5344CB8AC3E}">
        <p14:creationId xmlns:p14="http://schemas.microsoft.com/office/powerpoint/2010/main" val="238819889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kern="1200" dirty="0" smtClean="0">
                <a:solidFill>
                  <a:srgbClr val="D83300"/>
                </a:solidFill>
                <a:latin typeface="Arial" charset="0"/>
                <a:ea typeface="+mn-ea"/>
                <a:cs typeface="+mn-cs"/>
              </a:rPr>
              <a:t>Sekundär Prävention am Beispiel Brustkrebs </a:t>
            </a:r>
            <a:endParaRPr lang="de-DE" sz="3200" b="1" kern="1200" dirty="0">
              <a:solidFill>
                <a:srgbClr val="D833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Life-Style Änderung nach Brustkrebsdiagnose kann das Mortalitätsrisiko um bis zu 60% reduzieren</a:t>
            </a:r>
          </a:p>
          <a:p>
            <a:endParaRPr lang="de-DE" dirty="0" smtClean="0"/>
          </a:p>
          <a:p>
            <a:pPr lvl="1"/>
            <a:r>
              <a:rPr lang="de-DE" dirty="0" smtClean="0"/>
              <a:t>Östrogenabhängige Tumore um ca. 50%</a:t>
            </a:r>
          </a:p>
          <a:p>
            <a:pPr lvl="1"/>
            <a:r>
              <a:rPr lang="de-DE" dirty="0" smtClean="0"/>
              <a:t>Nicht-krebsassoziierte Sterbefälle um ca. 40%</a:t>
            </a:r>
          </a:p>
        </p:txBody>
      </p:sp>
      <p:sp>
        <p:nvSpPr>
          <p:cNvPr id="7" name="Rechteck 6"/>
          <p:cNvSpPr/>
          <p:nvPr/>
        </p:nvSpPr>
        <p:spPr>
          <a:xfrm>
            <a:off x="395536" y="6126395"/>
            <a:ext cx="54825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100" dirty="0" err="1" smtClean="0"/>
              <a:t>Women's</a:t>
            </a:r>
            <a:r>
              <a:rPr lang="de-DE" sz="1100" dirty="0" smtClean="0"/>
              <a:t> </a:t>
            </a:r>
            <a:r>
              <a:rPr lang="de-DE" sz="1100" dirty="0" err="1" smtClean="0"/>
              <a:t>Health</a:t>
            </a:r>
            <a:r>
              <a:rPr lang="de-DE" sz="1100" dirty="0" smtClean="0"/>
              <a:t> Initiative (WHI), </a:t>
            </a:r>
            <a:r>
              <a:rPr lang="en-US" sz="1100" dirty="0" smtClean="0"/>
              <a:t>HEAL-</a:t>
            </a:r>
            <a:r>
              <a:rPr lang="en-US" sz="1100" dirty="0" err="1" smtClean="0"/>
              <a:t>Studie</a:t>
            </a:r>
            <a:r>
              <a:rPr lang="en-US" sz="1100" dirty="0" smtClean="0"/>
              <a:t> (Health, Eating, Activity, and Lifestyle)</a:t>
            </a:r>
          </a:p>
          <a:p>
            <a:r>
              <a:rPr lang="en-US" sz="1100" dirty="0" smtClean="0"/>
              <a:t>Nurses' Health Study (NHS), "Life After Cancer Epidemiology (LACE)</a:t>
            </a:r>
            <a:endParaRPr lang="de-DE" sz="1100" dirty="0"/>
          </a:p>
        </p:txBody>
      </p:sp>
    </p:spTree>
  </p:cSld>
  <p:clrMapOvr>
    <a:masterClrMapping/>
  </p:clrMapOvr>
  <p:transition spd="slow">
    <p:wheel spokes="2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Ernährung nach Brustkrebsdiagnose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467544" y="1141432"/>
          <a:ext cx="8208912" cy="5455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Kcal</a:t>
                      </a:r>
                      <a:r>
                        <a:rPr lang="de-DE" sz="1600" baseline="0" dirty="0" smtClean="0"/>
                        <a:t> Zufuhr 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Körperzusammensetzung optimieren, Übergewicht vermeiden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Gemüse- und Obstsorten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5 Portionen</a:t>
                      </a:r>
                      <a:r>
                        <a:rPr lang="de-DE" sz="1600" baseline="0" dirty="0" smtClean="0"/>
                        <a:t> täglich </a:t>
                      </a:r>
                      <a:br>
                        <a:rPr lang="de-DE" sz="1600" baseline="0" dirty="0" smtClean="0"/>
                      </a:br>
                      <a:r>
                        <a:rPr lang="de-DE" sz="1600" baseline="0" dirty="0" smtClean="0"/>
                        <a:t>(mind. 600 g/täglich)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 Fleisch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Max. 500 g/Woche</a:t>
                      </a:r>
                      <a:r>
                        <a:rPr lang="de-DE" sz="1600" baseline="0" dirty="0" smtClean="0"/>
                        <a:t> </a:t>
                      </a:r>
                      <a:br>
                        <a:rPr lang="de-DE" sz="1600" baseline="0" dirty="0" smtClean="0"/>
                      </a:br>
                      <a:r>
                        <a:rPr lang="de-DE" sz="1600" baseline="0" dirty="0" smtClean="0"/>
                        <a:t>Rotes Fleisch max. 300 g/Woche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Milch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2-3</a:t>
                      </a:r>
                      <a:r>
                        <a:rPr lang="de-DE" sz="1600" baseline="0" dirty="0" smtClean="0"/>
                        <a:t> Portionen täglich, fettarm, zuckerfrei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2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Öl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2-3 EL kaltgepresste, pflanzliche</a:t>
                      </a:r>
                      <a:r>
                        <a:rPr lang="de-DE" sz="1600" baseline="0" dirty="0" smtClean="0"/>
                        <a:t> Öle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Natrium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Reduzieren!</a:t>
                      </a:r>
                      <a:br>
                        <a:rPr lang="de-DE" sz="1600" dirty="0" smtClean="0"/>
                      </a:br>
                      <a:r>
                        <a:rPr lang="de-DE" sz="1600" dirty="0" smtClean="0"/>
                        <a:t>Max. 6 g </a:t>
                      </a:r>
                      <a:r>
                        <a:rPr lang="de-DE" sz="1600" dirty="0" err="1" smtClean="0"/>
                        <a:t>NaCL</a:t>
                      </a:r>
                      <a:r>
                        <a:rPr lang="de-DE" sz="1600" baseline="0" dirty="0" smtClean="0"/>
                        <a:t> täglich Würzen anstatt salzen!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gesättigte Fettsäuren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Tierische</a:t>
                      </a:r>
                      <a:r>
                        <a:rPr lang="de-DE" sz="1600" baseline="0" dirty="0" smtClean="0"/>
                        <a:t> Fette reduzieren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feste Fette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Sparsam verwenden!</a:t>
                      </a:r>
                    </a:p>
                    <a:p>
                      <a:r>
                        <a:rPr lang="de-DE" sz="1600" baseline="0" dirty="0" smtClean="0"/>
                        <a:t>Butter max. 10 g täglich, gehärtete pflanzliche Fette meiden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Alkohol und zugesetztem Zucker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Meiden!!!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395536" y="6453336"/>
            <a:ext cx="85689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err="1" smtClean="0"/>
              <a:t>Women's</a:t>
            </a:r>
            <a:r>
              <a:rPr lang="de-DE" sz="1100" dirty="0" smtClean="0"/>
              <a:t> </a:t>
            </a:r>
            <a:r>
              <a:rPr lang="de-DE" sz="1100" dirty="0" err="1" smtClean="0"/>
              <a:t>Health</a:t>
            </a:r>
            <a:r>
              <a:rPr lang="de-DE" sz="1100" dirty="0" smtClean="0"/>
              <a:t> Initiative (WHI), </a:t>
            </a:r>
            <a:r>
              <a:rPr lang="en-US" sz="1100" dirty="0" smtClean="0"/>
              <a:t>HEAL-</a:t>
            </a:r>
            <a:r>
              <a:rPr lang="en-US" sz="1100" dirty="0" err="1" smtClean="0"/>
              <a:t>Studie</a:t>
            </a:r>
            <a:r>
              <a:rPr lang="en-US" sz="1100" dirty="0" smtClean="0"/>
              <a:t> (Health, Eating, Activity, and Lifestyle)</a:t>
            </a:r>
          </a:p>
          <a:p>
            <a:r>
              <a:rPr lang="en-US" sz="1100" dirty="0" smtClean="0"/>
              <a:t>Nurses' Health Study (NHS), "Life After Cancer Epidemiology (LACE)</a:t>
            </a:r>
            <a:endParaRPr lang="de-DE" sz="1100" dirty="0"/>
          </a:p>
        </p:txBody>
      </p:sp>
    </p:spTree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Bewegungstherapie bei Brustkrebs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Unmittelbar nach der OP mit Physiotherapie beginnen (kann Lymphstau verhindern)</a:t>
            </a:r>
          </a:p>
          <a:p>
            <a:endParaRPr lang="de-DE" dirty="0" smtClean="0"/>
          </a:p>
          <a:p>
            <a:r>
              <a:rPr lang="de-DE" dirty="0" smtClean="0"/>
              <a:t>Radfahren, Wandern, Schwimmen</a:t>
            </a:r>
          </a:p>
          <a:p>
            <a:endParaRPr lang="de-DE" dirty="0" smtClean="0"/>
          </a:p>
          <a:p>
            <a:r>
              <a:rPr lang="de-DE" dirty="0"/>
              <a:t>3 – 5x/Woche mind. 30 min. Ausdauertraining</a:t>
            </a:r>
          </a:p>
          <a:p>
            <a:r>
              <a:rPr lang="de-DE" dirty="0"/>
              <a:t>1x/Woche 45-60 min. Krafttraining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67544" y="6167045"/>
            <a:ext cx="867645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smtClean="0"/>
              <a:t>https://www.krebshilfe.net/beratung-hilfe/leben-mit-der-diagnose-krebs/bewegung-bei-krebs/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65250984"/>
      </p:ext>
    </p:extLst>
  </p:cSld>
  <p:clrMapOvr>
    <a:masterClrMapping/>
  </p:clrMapOvr>
  <p:transition spd="slow">
    <p:wheel spokes="2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Ernährungstherapie bei Krebs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56114" y="1388904"/>
            <a:ext cx="8229600" cy="4530725"/>
          </a:xfrm>
        </p:spPr>
        <p:txBody>
          <a:bodyPr/>
          <a:lstStyle/>
          <a:p>
            <a:r>
              <a:rPr lang="de-DE" dirty="0" smtClean="0"/>
              <a:t>Körpergewicht und Körperzusammensetzung</a:t>
            </a:r>
          </a:p>
          <a:p>
            <a:pPr lvl="1"/>
            <a:r>
              <a:rPr lang="de-DE" dirty="0" smtClean="0"/>
              <a:t>20-30 % der Krebspatienten versterben aufgrund der Mangelernährung (Kachexie)</a:t>
            </a:r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Körperzusammensetzung – prognostischer Faktor für das Überleben! </a:t>
            </a:r>
          </a:p>
          <a:p>
            <a:pPr lvl="1"/>
            <a:r>
              <a:rPr lang="de-DE" dirty="0" smtClean="0"/>
              <a:t>BIA Messung - Phasenwinkel</a:t>
            </a:r>
            <a:endParaRPr lang="de-DE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 l="23887" t="72468" r="51140" b="8829"/>
          <a:stretch>
            <a:fillRect/>
          </a:stretch>
        </p:blipFill>
        <p:spPr bwMode="auto">
          <a:xfrm>
            <a:off x="4724458" y="2876363"/>
            <a:ext cx="4024006" cy="170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4932040" y="4581128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DGEM Leitlinien für Klinische Ernährung</a:t>
            </a:r>
            <a:endParaRPr lang="de-DE" sz="1400" dirty="0"/>
          </a:p>
        </p:txBody>
      </p:sp>
      <p:sp>
        <p:nvSpPr>
          <p:cNvPr id="7" name="Textfeld 6"/>
          <p:cNvSpPr txBox="1"/>
          <p:nvPr/>
        </p:nvSpPr>
        <p:spPr>
          <a:xfrm>
            <a:off x="467544" y="3054103"/>
            <a:ext cx="3816424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Primär durch den </a:t>
            </a:r>
            <a:r>
              <a:rPr lang="de-DE" b="1" dirty="0" smtClean="0"/>
              <a:t>Tumorstoffwechsel</a:t>
            </a:r>
          </a:p>
          <a:p>
            <a:r>
              <a:rPr lang="de-DE" dirty="0" smtClean="0"/>
              <a:t>Sekundär durch </a:t>
            </a:r>
            <a:r>
              <a:rPr lang="de-DE" b="1" dirty="0" smtClean="0"/>
              <a:t>mangelnde Zufuhr</a:t>
            </a:r>
            <a:endParaRPr lang="de-DE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467544" y="6207115"/>
            <a:ext cx="72362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dirty="0"/>
              <a:t>Kachexie bei Tumorpatienten - Springer Professional Media, Bereich Medizin [Internet</a:t>
            </a:r>
            <a:r>
              <a:rPr lang="de-AT" sz="1000" dirty="0" smtClean="0"/>
              <a:t>].</a:t>
            </a:r>
          </a:p>
          <a:p>
            <a:r>
              <a:rPr lang="de-AT" sz="1000" dirty="0" smtClean="0"/>
              <a:t>Die bioelektrische Impedanz Analyse(BIA): Die ernährungsmedizinische ... - Sven-David Müller - Google Books [Internet]. </a:t>
            </a:r>
          </a:p>
          <a:p>
            <a:r>
              <a:rPr lang="de-AT" sz="1000" dirty="0" smtClean="0"/>
              <a:t> </a:t>
            </a:r>
            <a:endParaRPr lang="de-AT" sz="1000" dirty="0"/>
          </a:p>
        </p:txBody>
      </p:sp>
    </p:spTree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BIA Messung </a:t>
            </a:r>
            <a:endParaRPr lang="de-DE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047" t="5659" r="12485" b="25591"/>
          <a:stretch>
            <a:fillRect/>
          </a:stretch>
        </p:blipFill>
        <p:spPr>
          <a:xfrm>
            <a:off x="4703224" y="880120"/>
            <a:ext cx="4261264" cy="2764904"/>
          </a:xfrm>
          <a:noFill/>
        </p:spPr>
      </p:pic>
      <p:sp>
        <p:nvSpPr>
          <p:cNvPr id="5" name="Rechteck 4"/>
          <p:cNvSpPr/>
          <p:nvPr/>
        </p:nvSpPr>
        <p:spPr>
          <a:xfrm>
            <a:off x="4644008" y="838423"/>
            <a:ext cx="2071688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67544" y="1124744"/>
            <a:ext cx="4464496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lang="de-DE" sz="2000" kern="0" dirty="0" smtClean="0">
                <a:latin typeface="+mn-lt"/>
              </a:rPr>
              <a:t>Phasenwinkel hat klinische Relevanz - </a:t>
            </a:r>
            <a:r>
              <a:rPr kumimoji="0" lang="de-DE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Gewichtsunabhängig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de-DE" sz="2000" dirty="0" smtClean="0"/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de-DE" sz="2000" dirty="0" smtClean="0"/>
              <a:t>Prognostischer Marker für klinische Aussagen über Überlebenszeit, Progression der Erkrankung, Auftreten postoperativer Komplikationen…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lang="de-DE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716016" y="4050938"/>
            <a:ext cx="4113659" cy="175432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de-DE" sz="2000" kern="0" dirty="0" smtClean="0">
                <a:solidFill>
                  <a:srgbClr val="000000"/>
                </a:solidFill>
                <a:latin typeface="Arial"/>
              </a:rPr>
              <a:t>Niedriger Phasenwinkel: </a:t>
            </a:r>
          </a:p>
          <a:p>
            <a:r>
              <a:rPr lang="de-DE" kern="0" dirty="0" smtClean="0">
                <a:solidFill>
                  <a:srgbClr val="000000"/>
                </a:solidFill>
                <a:latin typeface="Arial"/>
              </a:rPr>
              <a:t>klinisch relevante Mangelernährung, Steigerung der extrazellulären Masse, verringerte Körperzellmasse, funktioneller Verlust</a:t>
            </a:r>
          </a:p>
          <a:p>
            <a:endParaRPr lang="de-DE" sz="1600" dirty="0"/>
          </a:p>
        </p:txBody>
      </p:sp>
      <p:sp>
        <p:nvSpPr>
          <p:cNvPr id="9" name="Rechteck 8"/>
          <p:cNvSpPr/>
          <p:nvPr/>
        </p:nvSpPr>
        <p:spPr>
          <a:xfrm>
            <a:off x="467544" y="4050938"/>
            <a:ext cx="4113659" cy="175432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lvl="0"/>
            <a:r>
              <a:rPr lang="de-DE" sz="2000" kern="0" dirty="0" smtClean="0">
                <a:latin typeface="+mn-lt"/>
              </a:rPr>
              <a:t>Hoher Phasenwinkel: </a:t>
            </a:r>
          </a:p>
          <a:p>
            <a:pPr lvl="0"/>
            <a:r>
              <a:rPr lang="de-DE" kern="0" dirty="0" smtClean="0">
                <a:latin typeface="+mn-lt"/>
              </a:rPr>
              <a:t>intakte Zellmembran, </a:t>
            </a:r>
          </a:p>
          <a:p>
            <a:pPr lvl="0"/>
            <a:r>
              <a:rPr lang="de-DE" kern="0" dirty="0" smtClean="0">
                <a:latin typeface="+mn-lt"/>
              </a:rPr>
              <a:t>gute Zellfunktion – ausreichend Bewegung, Ernährungszustand – gut, </a:t>
            </a:r>
          </a:p>
          <a:p>
            <a:pPr lvl="0"/>
            <a:r>
              <a:rPr lang="de-DE" kern="0" dirty="0" smtClean="0">
                <a:latin typeface="+mn-lt"/>
              </a:rPr>
              <a:t>Marker für den Gesundheitszustand</a:t>
            </a:r>
            <a:endParaRPr lang="de-DE" sz="2000" kern="0" dirty="0" smtClean="0">
              <a:latin typeface="+mn-lt"/>
            </a:endParaRPr>
          </a:p>
          <a:p>
            <a:endParaRPr lang="de-DE" sz="1400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467544" y="6237312"/>
            <a:ext cx="8462144" cy="3667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de-DE" sz="1000" dirty="0" err="1">
                <a:latin typeface="Arial" pitchFamily="34" charset="0"/>
              </a:rPr>
              <a:t>Stobäus</a:t>
            </a:r>
            <a:r>
              <a:rPr lang="de-DE" sz="1000" dirty="0">
                <a:latin typeface="Arial" pitchFamily="34" charset="0"/>
              </a:rPr>
              <a:t> N et al. Phasenwinkel und Bioelektrische </a:t>
            </a:r>
            <a:r>
              <a:rPr lang="de-DE" sz="1000" dirty="0" err="1">
                <a:latin typeface="Arial" pitchFamily="34" charset="0"/>
              </a:rPr>
              <a:t>Impetanzvektoranalyse</a:t>
            </a:r>
            <a:r>
              <a:rPr lang="de-DE" sz="1000" dirty="0">
                <a:latin typeface="Arial" pitchFamily="34" charset="0"/>
              </a:rPr>
              <a:t>; </a:t>
            </a:r>
            <a:r>
              <a:rPr lang="de-DE" sz="1000" dirty="0" err="1">
                <a:latin typeface="Arial" pitchFamily="34" charset="0"/>
              </a:rPr>
              <a:t>Aktuel</a:t>
            </a:r>
            <a:r>
              <a:rPr lang="de-DE" sz="1000" dirty="0">
                <a:latin typeface="Arial" pitchFamily="34" charset="0"/>
              </a:rPr>
              <a:t> </a:t>
            </a:r>
            <a:r>
              <a:rPr lang="de-DE" sz="1000" dirty="0" err="1">
                <a:latin typeface="Arial" pitchFamily="34" charset="0"/>
              </a:rPr>
              <a:t>Ernäerhungsmed</a:t>
            </a:r>
            <a:r>
              <a:rPr lang="de-DE" sz="1000" dirty="0">
                <a:latin typeface="Arial" pitchFamily="34" charset="0"/>
              </a:rPr>
              <a:t> 2010; 35: 124-130</a:t>
            </a:r>
            <a:endParaRPr lang="de-AT" sz="1000" dirty="0"/>
          </a:p>
          <a:p>
            <a:pPr algn="l"/>
            <a:r>
              <a:rPr lang="de-AT" sz="1100" dirty="0"/>
              <a:t>Die bioelektrische Impedanz Analyse(BIA): Die ernährungsmedizinische ... - Sven-David Müller - </a:t>
            </a:r>
            <a:r>
              <a:rPr lang="de-AT" sz="1100" dirty="0" smtClean="0"/>
              <a:t>Internet</a:t>
            </a:r>
            <a:r>
              <a:rPr lang="de-AT" sz="1100" dirty="0"/>
              <a:t>]. </a:t>
            </a:r>
          </a:p>
          <a:p>
            <a:endParaRPr lang="de-DE" sz="11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92705"/>
      </p:ext>
    </p:extLst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Ernährungstherapie bei Kachexie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Frühzeitig erkennen (Muskelmasseschwund)</a:t>
            </a:r>
          </a:p>
          <a:p>
            <a:r>
              <a:rPr lang="de-DE" dirty="0" smtClean="0"/>
              <a:t>Energiebedarf decken! </a:t>
            </a:r>
            <a:br>
              <a:rPr lang="de-DE" dirty="0" smtClean="0"/>
            </a:br>
            <a:r>
              <a:rPr lang="de-DE" sz="1600" dirty="0" smtClean="0"/>
              <a:t>(GU nach Harris-Benedict Formel x PAL 1,2 - 1,6  (1,3 DGEM) )</a:t>
            </a:r>
            <a:endParaRPr lang="de-DE" dirty="0" smtClean="0"/>
          </a:p>
          <a:p>
            <a:r>
              <a:rPr lang="de-DE" dirty="0" smtClean="0"/>
              <a:t>Eiweißreiche </a:t>
            </a:r>
            <a:r>
              <a:rPr lang="de-DE" sz="1600" dirty="0" smtClean="0"/>
              <a:t>(1,2-1,5 g/</a:t>
            </a:r>
            <a:r>
              <a:rPr lang="de-DE" sz="1600" dirty="0" err="1" smtClean="0"/>
              <a:t>KgKG</a:t>
            </a:r>
            <a:r>
              <a:rPr lang="de-DE" sz="1600" dirty="0" smtClean="0"/>
              <a:t>/d)</a:t>
            </a:r>
            <a:r>
              <a:rPr lang="de-DE" dirty="0" smtClean="0"/>
              <a:t>, fettreiche Ernährung</a:t>
            </a:r>
          </a:p>
          <a:p>
            <a:pPr lvl="1"/>
            <a:r>
              <a:rPr lang="de-DE" dirty="0" smtClean="0"/>
              <a:t>5-8 Mahlzeiten</a:t>
            </a:r>
          </a:p>
          <a:p>
            <a:pPr lvl="1"/>
            <a:r>
              <a:rPr lang="de-DE" dirty="0" smtClean="0"/>
              <a:t>Natürliche Anreicherung </a:t>
            </a:r>
          </a:p>
          <a:p>
            <a:pPr lvl="1"/>
            <a:r>
              <a:rPr lang="de-DE" dirty="0" smtClean="0"/>
              <a:t>Industrielle Ergänzungen</a:t>
            </a:r>
          </a:p>
        </p:txBody>
      </p:sp>
      <p:sp>
        <p:nvSpPr>
          <p:cNvPr id="4" name="Rechteck 3"/>
          <p:cNvSpPr/>
          <p:nvPr/>
        </p:nvSpPr>
        <p:spPr>
          <a:xfrm>
            <a:off x="395536" y="6167045"/>
            <a:ext cx="82809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smtClean="0"/>
              <a:t>https://www.thieme.de/de/innere-medizin/krebs-ernaehrung-84820.htm</a:t>
            </a:r>
            <a:endParaRPr lang="de-DE" sz="1100" dirty="0"/>
          </a:p>
        </p:txBody>
      </p:sp>
    </p:spTree>
  </p:cSld>
  <p:clrMapOvr>
    <a:masterClrMapping/>
  </p:clrMapOvr>
  <p:transition spd="slow">
    <p:wheel spokes="2"/>
  </p:transition>
</p:sld>
</file>

<file path=ppt/theme/theme1.xml><?xml version="1.0" encoding="utf-8"?>
<a:theme xmlns:a="http://schemas.openxmlformats.org/drawingml/2006/main" name="Kante">
  <a:themeElements>
    <a:clrScheme name="Kant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596</Words>
  <Application>Microsoft Office PowerPoint</Application>
  <PresentationFormat>On-screen Show (4:3)</PresentationFormat>
  <Paragraphs>130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ＭＳ Ｐゴシック</vt:lpstr>
      <vt:lpstr>Arial</vt:lpstr>
      <vt:lpstr>Garamond</vt:lpstr>
      <vt:lpstr>Wingdings</vt:lpstr>
      <vt:lpstr>Kante</vt:lpstr>
      <vt:lpstr>Ernährung und Sport Kann eine optimierter Lifestyle helfen?   </vt:lpstr>
      <vt:lpstr>Primär bzw. Sekundär Prävention</vt:lpstr>
      <vt:lpstr>PowerPoint Presentation</vt:lpstr>
      <vt:lpstr>Sekundär Prävention am Beispiel Brustkrebs </vt:lpstr>
      <vt:lpstr>Ernährung nach Brustkrebsdiagnose</vt:lpstr>
      <vt:lpstr>Bewegungstherapie bei Brustkrebs</vt:lpstr>
      <vt:lpstr>Ernährungstherapie bei Krebs</vt:lpstr>
      <vt:lpstr>BIA Messung </vt:lpstr>
      <vt:lpstr>Ernährungstherapie bei Kachexie</vt:lpstr>
      <vt:lpstr>Bewegungstherapie</vt:lpstr>
      <vt:lpstr>Bewegungsthraining</vt:lpstr>
      <vt:lpstr>Danke für die Aufmerksamkeit!</vt:lpstr>
    </vt:vector>
  </TitlesOfParts>
  <Company>Steiermärkische Krankenanstalten Ges.m.b.H.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Nicht nur Liebe geht durch den Magen</dc:title>
  <dc:creator>Grabner Anita</dc:creator>
  <cp:lastModifiedBy>Hallwirth, Nadia</cp:lastModifiedBy>
  <cp:revision>293</cp:revision>
  <cp:lastPrinted>2019-01-16T11:25:12Z</cp:lastPrinted>
  <dcterms:created xsi:type="dcterms:W3CDTF">2009-03-18T09:17:56Z</dcterms:created>
  <dcterms:modified xsi:type="dcterms:W3CDTF">2019-01-29T08:21:04Z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929bff8-5b33-42aa-95d2-28f72e792cb0_Enabled">
    <vt:lpwstr>True</vt:lpwstr>
  </property>
  <property fmtid="{D5CDD505-2E9C-101B-9397-08002B2CF9AE}" pid="3" name="MSIP_Label_4929bff8-5b33-42aa-95d2-28f72e792cb0_SiteId">
    <vt:lpwstr>f35a6974-607f-47d4-82d7-ff31d7dc53a5</vt:lpwstr>
  </property>
  <property fmtid="{D5CDD505-2E9C-101B-9397-08002B2CF9AE}" pid="4" name="MSIP_Label_4929bff8-5b33-42aa-95d2-28f72e792cb0_Owner">
    <vt:lpwstr>HALLWNA1@novartis.net</vt:lpwstr>
  </property>
  <property fmtid="{D5CDD505-2E9C-101B-9397-08002B2CF9AE}" pid="5" name="MSIP_Label_4929bff8-5b33-42aa-95d2-28f72e792cb0_SetDate">
    <vt:lpwstr>2019-01-29T08:20:38.6704991Z</vt:lpwstr>
  </property>
  <property fmtid="{D5CDD505-2E9C-101B-9397-08002B2CF9AE}" pid="6" name="MSIP_Label_4929bff8-5b33-42aa-95d2-28f72e792cb0_Name">
    <vt:lpwstr>Business Use Only</vt:lpwstr>
  </property>
  <property fmtid="{D5CDD505-2E9C-101B-9397-08002B2CF9AE}" pid="7" name="MSIP_Label_4929bff8-5b33-42aa-95d2-28f72e792cb0_Application">
    <vt:lpwstr>Microsoft Azure Information Protection</vt:lpwstr>
  </property>
  <property fmtid="{D5CDD505-2E9C-101B-9397-08002B2CF9AE}" pid="8" name="MSIP_Label_4929bff8-5b33-42aa-95d2-28f72e792cb0_Extended_MSFT_Method">
    <vt:lpwstr>Automatic</vt:lpwstr>
  </property>
  <property fmtid="{D5CDD505-2E9C-101B-9397-08002B2CF9AE}" pid="9" name="Confidentiality">
    <vt:lpwstr>Business Use Only</vt:lpwstr>
  </property>
</Properties>
</file>